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77" r:id="rId4"/>
    <p:sldId id="257" r:id="rId5"/>
    <p:sldId id="258" r:id="rId6"/>
    <p:sldId id="259" r:id="rId7"/>
    <p:sldId id="260" r:id="rId8"/>
    <p:sldId id="440" r:id="rId9"/>
    <p:sldId id="261" r:id="rId10"/>
    <p:sldId id="371" r:id="rId11"/>
    <p:sldId id="262" r:id="rId12"/>
    <p:sldId id="263" r:id="rId13"/>
    <p:sldId id="278" r:id="rId14"/>
    <p:sldId id="265" r:id="rId15"/>
    <p:sldId id="266" r:id="rId16"/>
    <p:sldId id="279" r:id="rId17"/>
    <p:sldId id="267" r:id="rId18"/>
    <p:sldId id="268" r:id="rId19"/>
    <p:sldId id="319" r:id="rId20"/>
    <p:sldId id="345" r:id="rId21"/>
    <p:sldId id="269" r:id="rId22"/>
    <p:sldId id="403" r:id="rId23"/>
    <p:sldId id="404" r:id="rId24"/>
    <p:sldId id="300" r:id="rId25"/>
    <p:sldId id="270" r:id="rId26"/>
    <p:sldId id="271" r:id="rId27"/>
    <p:sldId id="272" r:id="rId28"/>
    <p:sldId id="273" r:id="rId29"/>
    <p:sldId id="274" r:id="rId30"/>
    <p:sldId id="309" r:id="rId31"/>
    <p:sldId id="275" r:id="rId32"/>
    <p:sldId id="336" r:id="rId33"/>
    <p:sldId id="280" r:id="rId34"/>
    <p:sldId id="314" r:id="rId35"/>
    <p:sldId id="370" r:id="rId36"/>
    <p:sldId id="315" r:id="rId37"/>
    <p:sldId id="316" r:id="rId38"/>
    <p:sldId id="313" r:id="rId39"/>
    <p:sldId id="364" r:id="rId40"/>
    <p:sldId id="343" r:id="rId41"/>
    <p:sldId id="368" r:id="rId42"/>
    <p:sldId id="484" r:id="rId43"/>
    <p:sldId id="425" r:id="rId44"/>
    <p:sldId id="426" r:id="rId45"/>
    <p:sldId id="427" r:id="rId46"/>
    <p:sldId id="428" r:id="rId47"/>
    <p:sldId id="429" r:id="rId48"/>
    <p:sldId id="431" r:id="rId49"/>
    <p:sldId id="436" r:id="rId50"/>
    <p:sldId id="432" r:id="rId51"/>
    <p:sldId id="434" r:id="rId52"/>
    <p:sldId id="276" r:id="rId53"/>
  </p:sldIdLst>
  <p:sldSz cx="9144000" cy="6858000" type="screen4x3"/>
  <p:notesSz cx="6858000" cy="9144000"/>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9"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l" initials="d"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EF6F9"/>
    <a:srgbClr val="0461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09" d="100"/>
          <a:sy n="109" d="100"/>
        </p:scale>
        <p:origin x="1680" y="114"/>
      </p:cViewPr>
      <p:guideLst>
        <p:guide orient="horz" pos="2199"/>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8" Type="http://schemas.openxmlformats.org/officeDocument/2006/relationships/tags" Target="tags/tag10.xml"/><Relationship Id="rId57" Type="http://schemas.openxmlformats.org/officeDocument/2006/relationships/commentAuthors" Target="commentAuthors.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2-09-09T10:58:20.711" idx="1">
    <p:pos x="10" y="10"/>
    <p:text/>
  </p:cm>
</p:cmLst>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alignNode1">
    <dgm:fillClrLst meth="repeat">
      <a:schemeClr val="dk2"/>
    </dgm:fillClrLst>
    <dgm:linClrLst meth="repeat">
      <a:schemeClr val="dk2"/>
    </dgm:linClrLst>
    <dgm:effectClrLst/>
    <dgm:txLinClrLst/>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node0">
    <dgm:fillClrLst meth="repeat">
      <a:schemeClr val="dk2"/>
    </dgm:fillClrLst>
    <dgm:linClrLst meth="repeat">
      <a:schemeClr val="lt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alignNode1">
    <dgm:fillClrLst meth="repeat">
      <a:schemeClr val="dk2"/>
    </dgm:fillClrLst>
    <dgm:linClrLst meth="repeat">
      <a:schemeClr val="dk2"/>
    </dgm:linClrLst>
    <dgm:effectClrLst/>
    <dgm:txLinClrLst/>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node0">
    <dgm:fillClrLst meth="repeat">
      <a:schemeClr val="dk2"/>
    </dgm:fillClrLst>
    <dgm:linClrLst meth="repeat">
      <a:schemeClr val="lt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alignNode1">
    <dgm:fillClrLst meth="repeat">
      <a:schemeClr val="dk2"/>
    </dgm:fillClrLst>
    <dgm:linClrLst meth="repeat">
      <a:schemeClr val="dk2"/>
    </dgm:linClrLst>
    <dgm:effectClrLst/>
    <dgm:txLinClrLst/>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node0">
    <dgm:fillClrLst meth="repeat">
      <a:schemeClr val="dk2"/>
    </dgm:fillClrLst>
    <dgm:linClrLst meth="repeat">
      <a:schemeClr val="lt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D1298203-7E40-4F2D-8BD8-E2989F08D609}" type="doc">
      <dgm:prSet loTypeId="urn:microsoft.com/office/officeart/2008/layout/VerticalCurvedList" loCatId="list" qsTypeId="urn:microsoft.com/office/officeart/2005/8/quickstyle/simple2" qsCatId="simple" csTypeId="urn:microsoft.com/office/officeart/2005/8/colors/accent0_3" csCatId="mainScheme" phldr="1"/>
      <dgm:spPr/>
      <dgm:t>
        <a:bodyPr/>
        <a:lstStyle/>
        <a:p>
          <a:endParaRPr lang="zh-CN" altLang="en-US"/>
        </a:p>
      </dgm:t>
    </dgm:pt>
    <dgm:pt modelId="{D8F646A5-D123-4E6A-9BDD-00C4B10AF75B}">
      <dgm:prSet custT="1"/>
      <dgm:spPr/>
      <dgm:t>
        <a:bodyPr/>
        <a:lstStyle/>
        <a:p>
          <a:pPr rtl="0"/>
          <a:r>
            <a:rPr lang="zh-CN" altLang="en-US" sz="3200" b="1" smtClean="0"/>
            <a:t>背景介绍</a:t>
          </a:r>
          <a:endParaRPr lang="zh-CN" altLang="en-US" sz="3200" b="1"/>
        </a:p>
      </dgm:t>
    </dgm:pt>
    <dgm:pt modelId="{D32C9856-22D2-4369-B2FE-E5E3A064D10A}" cxnId="{F1B20864-DC2F-4312-A4C2-7D893BB7143A}" type="parTrans">
      <dgm:prSet/>
      <dgm:spPr/>
      <dgm:t>
        <a:bodyPr/>
        <a:lstStyle/>
        <a:p>
          <a:endParaRPr lang="zh-CN" altLang="en-US" sz="2400" b="1"/>
        </a:p>
      </dgm:t>
    </dgm:pt>
    <dgm:pt modelId="{7C6599D8-D6E1-4534-9704-5F8D9AE1905C}" cxnId="{F1B20864-DC2F-4312-A4C2-7D893BB7143A}" type="sibTrans">
      <dgm:prSet/>
      <dgm:spPr/>
      <dgm:t>
        <a:bodyPr/>
        <a:lstStyle/>
        <a:p>
          <a:endParaRPr lang="zh-CN" altLang="en-US" sz="2400" b="1"/>
        </a:p>
      </dgm:t>
    </dgm:pt>
    <dgm:pt modelId="{9DF4F0ED-6D7A-4CCB-BAC2-C914410E8957}">
      <dgm:prSet custT="1"/>
      <dgm:spPr/>
      <dgm:t>
        <a:bodyPr/>
        <a:lstStyle/>
        <a:p>
          <a:pPr rtl="0"/>
          <a:r>
            <a:rPr lang="zh-CN" altLang="en-US" sz="3200" b="1" smtClean="0"/>
            <a:t>技术合同的种类</a:t>
          </a:r>
          <a:endParaRPr lang="zh-CN" altLang="en-US" sz="3200" b="1"/>
        </a:p>
      </dgm:t>
    </dgm:pt>
    <dgm:pt modelId="{116AE970-115B-4CFE-9376-A94235B72EBA}" cxnId="{D977899A-7544-4A4F-B692-63006D8D3BA5}" type="parTrans">
      <dgm:prSet/>
      <dgm:spPr/>
      <dgm:t>
        <a:bodyPr/>
        <a:lstStyle/>
        <a:p>
          <a:endParaRPr lang="zh-CN" altLang="en-US" sz="2400" b="1"/>
        </a:p>
      </dgm:t>
    </dgm:pt>
    <dgm:pt modelId="{FF311A26-357D-4C9D-B7DF-1AE9FABEAF09}" cxnId="{D977899A-7544-4A4F-B692-63006D8D3BA5}" type="sibTrans">
      <dgm:prSet/>
      <dgm:spPr/>
      <dgm:t>
        <a:bodyPr/>
        <a:lstStyle/>
        <a:p>
          <a:endParaRPr lang="zh-CN" altLang="en-US" sz="2400" b="1"/>
        </a:p>
      </dgm:t>
    </dgm:pt>
    <dgm:pt modelId="{A069A7B2-68E5-483E-8260-704D58684A38}">
      <dgm:prSet custT="1"/>
      <dgm:spPr/>
      <dgm:t>
        <a:bodyPr/>
        <a:lstStyle/>
        <a:p>
          <a:pPr rtl="0"/>
          <a:r>
            <a:rPr lang="zh-CN" altLang="en-US" sz="3200" b="1" dirty="0" smtClean="0"/>
            <a:t>横向科研项目办理流程</a:t>
          </a:r>
          <a:endParaRPr lang="zh-CN" altLang="en-US" sz="3200" b="1" dirty="0"/>
        </a:p>
      </dgm:t>
    </dgm:pt>
    <dgm:pt modelId="{AF069C75-CEA9-4F72-BE97-C99D724DB53E}" cxnId="{5272031F-B8E0-4640-830C-C050A0338A77}" type="parTrans">
      <dgm:prSet/>
      <dgm:spPr/>
      <dgm:t>
        <a:bodyPr/>
        <a:lstStyle/>
        <a:p>
          <a:endParaRPr lang="zh-CN" altLang="en-US" sz="2400" b="1"/>
        </a:p>
      </dgm:t>
    </dgm:pt>
    <dgm:pt modelId="{F99BF1CB-2A60-4C5C-B12F-CB8F7F965D77}" cxnId="{5272031F-B8E0-4640-830C-C050A0338A77}" type="sibTrans">
      <dgm:prSet/>
      <dgm:spPr/>
      <dgm:t>
        <a:bodyPr/>
        <a:lstStyle/>
        <a:p>
          <a:endParaRPr lang="zh-CN" altLang="en-US" sz="2400" b="1"/>
        </a:p>
      </dgm:t>
    </dgm:pt>
    <dgm:pt modelId="{2EEBD722-CEF0-4C0A-ACA0-931B293B105E}" type="pres">
      <dgm:prSet presAssocID="{D1298203-7E40-4F2D-8BD8-E2989F08D609}" presName="Name0" presStyleCnt="0">
        <dgm:presLayoutVars>
          <dgm:chMax val="7"/>
          <dgm:chPref val="7"/>
          <dgm:dir/>
        </dgm:presLayoutVars>
      </dgm:prSet>
      <dgm:spPr/>
    </dgm:pt>
    <dgm:pt modelId="{BB7F4A39-3AC9-45DC-A0D2-A2A2AF954054}" type="pres">
      <dgm:prSet presAssocID="{D1298203-7E40-4F2D-8BD8-E2989F08D609}" presName="Name1" presStyleCnt="0"/>
      <dgm:spPr/>
    </dgm:pt>
    <dgm:pt modelId="{D8E66945-F7D7-4234-80B3-E4141EF2BB41}" type="pres">
      <dgm:prSet presAssocID="{D1298203-7E40-4F2D-8BD8-E2989F08D609}" presName="cycle" presStyleCnt="0"/>
      <dgm:spPr/>
    </dgm:pt>
    <dgm:pt modelId="{C95CF122-EFF4-4D3F-B483-EE588E724702}" type="pres">
      <dgm:prSet presAssocID="{D1298203-7E40-4F2D-8BD8-E2989F08D609}" presName="srcNode" presStyleLbl="node1" presStyleIdx="0" presStyleCnt="3"/>
      <dgm:spPr/>
    </dgm:pt>
    <dgm:pt modelId="{973DC6FC-8FE1-4346-93D9-E0F612E17198}" type="pres">
      <dgm:prSet presAssocID="{D1298203-7E40-4F2D-8BD8-E2989F08D609}" presName="conn" presStyleLbl="parChTrans1D2" presStyleIdx="0" presStyleCnt="1"/>
      <dgm:spPr/>
    </dgm:pt>
    <dgm:pt modelId="{2091DD9D-9794-4756-9EF1-CC0D561C6940}" type="pres">
      <dgm:prSet presAssocID="{D1298203-7E40-4F2D-8BD8-E2989F08D609}" presName="extraNode" presStyleLbl="node1" presStyleIdx="0" presStyleCnt="3"/>
      <dgm:spPr/>
    </dgm:pt>
    <dgm:pt modelId="{CD0DAFA4-8B70-477D-B6F5-DDD1346478FD}" type="pres">
      <dgm:prSet presAssocID="{D1298203-7E40-4F2D-8BD8-E2989F08D609}" presName="dstNode" presStyleLbl="node1" presStyleIdx="0" presStyleCnt="3"/>
      <dgm:spPr/>
    </dgm:pt>
    <dgm:pt modelId="{BFE5DC66-E9FD-4C87-93CE-D4C0337C701C}" type="pres">
      <dgm:prSet presAssocID="{D8F646A5-D123-4E6A-9BDD-00C4B10AF75B}" presName="text_1" presStyleLbl="node1" presStyleIdx="0" presStyleCnt="3">
        <dgm:presLayoutVars>
          <dgm:bulletEnabled val="1"/>
        </dgm:presLayoutVars>
      </dgm:prSet>
      <dgm:spPr/>
    </dgm:pt>
    <dgm:pt modelId="{12924D81-8D67-4E3C-A557-6B5DD7B65F98}" type="pres">
      <dgm:prSet presAssocID="{D8F646A5-D123-4E6A-9BDD-00C4B10AF75B}" presName="accent_1" presStyleCnt="0"/>
      <dgm:spPr/>
    </dgm:pt>
    <dgm:pt modelId="{F078F177-0D99-47A3-8D8D-726BFBAA2296}" type="pres">
      <dgm:prSet presAssocID="{D8F646A5-D123-4E6A-9BDD-00C4B10AF75B}" presName="accentRepeatNode" presStyleLbl="solidFgAcc1" presStyleIdx="0" presStyleCnt="3"/>
      <dgm:spPr/>
    </dgm:pt>
    <dgm:pt modelId="{780A623D-AA16-453E-8E0D-B328D9B572E3}" type="pres">
      <dgm:prSet presAssocID="{9DF4F0ED-6D7A-4CCB-BAC2-C914410E8957}" presName="text_2" presStyleLbl="node1" presStyleIdx="1" presStyleCnt="3">
        <dgm:presLayoutVars>
          <dgm:bulletEnabled val="1"/>
        </dgm:presLayoutVars>
      </dgm:prSet>
      <dgm:spPr/>
    </dgm:pt>
    <dgm:pt modelId="{7C506FFD-5A24-4D33-AE55-A62AEE6CC5C3}" type="pres">
      <dgm:prSet presAssocID="{9DF4F0ED-6D7A-4CCB-BAC2-C914410E8957}" presName="accent_2" presStyleCnt="0"/>
      <dgm:spPr/>
    </dgm:pt>
    <dgm:pt modelId="{34BA21D1-5B87-4806-9471-B43CA64EEFA7}" type="pres">
      <dgm:prSet presAssocID="{9DF4F0ED-6D7A-4CCB-BAC2-C914410E8957}" presName="accentRepeatNode" presStyleLbl="solidFgAcc1" presStyleIdx="1" presStyleCnt="3"/>
      <dgm:spPr/>
    </dgm:pt>
    <dgm:pt modelId="{D9982738-A2BA-4FC4-B7AD-D4061B5E4B41}" type="pres">
      <dgm:prSet presAssocID="{A069A7B2-68E5-483E-8260-704D58684A38}" presName="text_3" presStyleLbl="node1" presStyleIdx="2" presStyleCnt="3">
        <dgm:presLayoutVars>
          <dgm:bulletEnabled val="1"/>
        </dgm:presLayoutVars>
      </dgm:prSet>
      <dgm:spPr/>
      <dgm:t>
        <a:bodyPr/>
        <a:lstStyle/>
        <a:p>
          <a:endParaRPr lang="zh-CN" altLang="en-US"/>
        </a:p>
      </dgm:t>
    </dgm:pt>
    <dgm:pt modelId="{BEC20501-690D-4942-A70A-957FC06CF0F3}" type="pres">
      <dgm:prSet presAssocID="{A069A7B2-68E5-483E-8260-704D58684A38}" presName="accent_3" presStyleCnt="0"/>
      <dgm:spPr/>
    </dgm:pt>
    <dgm:pt modelId="{06BA97F5-F316-4E8A-8054-E92C8AAFACAC}" type="pres">
      <dgm:prSet presAssocID="{A069A7B2-68E5-483E-8260-704D58684A38}" presName="accentRepeatNode" presStyleLbl="solidFgAcc1" presStyleIdx="2" presStyleCnt="3"/>
      <dgm:spPr/>
    </dgm:pt>
  </dgm:ptLst>
  <dgm:cxnLst>
    <dgm:cxn modelId="{C294880A-99AB-4EC5-A89A-6D86D27CDA2D}" type="presOf" srcId="{9DF4F0ED-6D7A-4CCB-BAC2-C914410E8957}" destId="{780A623D-AA16-453E-8E0D-B328D9B572E3}" srcOrd="0" destOrd="0" presId="urn:microsoft.com/office/officeart/2008/layout/VerticalCurvedList"/>
    <dgm:cxn modelId="{5272031F-B8E0-4640-830C-C050A0338A77}" srcId="{D1298203-7E40-4F2D-8BD8-E2989F08D609}" destId="{A069A7B2-68E5-483E-8260-704D58684A38}" srcOrd="2" destOrd="0" parTransId="{AF069C75-CEA9-4F72-BE97-C99D724DB53E}" sibTransId="{F99BF1CB-2A60-4C5C-B12F-CB8F7F965D77}"/>
    <dgm:cxn modelId="{E0049CF5-336B-4C1A-996A-4A554A31F9FB}" type="presOf" srcId="{D8F646A5-D123-4E6A-9BDD-00C4B10AF75B}" destId="{BFE5DC66-E9FD-4C87-93CE-D4C0337C701C}" srcOrd="0" destOrd="0" presId="urn:microsoft.com/office/officeart/2008/layout/VerticalCurvedList"/>
    <dgm:cxn modelId="{D149C2E5-C950-49BA-824B-1FB6521433D6}" type="presOf" srcId="{7C6599D8-D6E1-4534-9704-5F8D9AE1905C}" destId="{973DC6FC-8FE1-4346-93D9-E0F612E17198}" srcOrd="0" destOrd="0" presId="urn:microsoft.com/office/officeart/2008/layout/VerticalCurvedList"/>
    <dgm:cxn modelId="{F1B20864-DC2F-4312-A4C2-7D893BB7143A}" srcId="{D1298203-7E40-4F2D-8BD8-E2989F08D609}" destId="{D8F646A5-D123-4E6A-9BDD-00C4B10AF75B}" srcOrd="0" destOrd="0" parTransId="{D32C9856-22D2-4369-B2FE-E5E3A064D10A}" sibTransId="{7C6599D8-D6E1-4534-9704-5F8D9AE1905C}"/>
    <dgm:cxn modelId="{38F393B2-BDBA-436E-9AA5-F59DC63454E1}" type="presOf" srcId="{D1298203-7E40-4F2D-8BD8-E2989F08D609}" destId="{2EEBD722-CEF0-4C0A-ACA0-931B293B105E}" srcOrd="0" destOrd="0" presId="urn:microsoft.com/office/officeart/2008/layout/VerticalCurvedList"/>
    <dgm:cxn modelId="{D977899A-7544-4A4F-B692-63006D8D3BA5}" srcId="{D1298203-7E40-4F2D-8BD8-E2989F08D609}" destId="{9DF4F0ED-6D7A-4CCB-BAC2-C914410E8957}" srcOrd="1" destOrd="0" parTransId="{116AE970-115B-4CFE-9376-A94235B72EBA}" sibTransId="{FF311A26-357D-4C9D-B7DF-1AE9FABEAF09}"/>
    <dgm:cxn modelId="{2239F138-BEF7-47A9-A9AA-89A16E4C09D2}" type="presOf" srcId="{A069A7B2-68E5-483E-8260-704D58684A38}" destId="{D9982738-A2BA-4FC4-B7AD-D4061B5E4B41}" srcOrd="0" destOrd="0" presId="urn:microsoft.com/office/officeart/2008/layout/VerticalCurvedList"/>
    <dgm:cxn modelId="{C7691F86-EFAA-42E0-A15F-EFEF3281EC1E}" type="presParOf" srcId="{2EEBD722-CEF0-4C0A-ACA0-931B293B105E}" destId="{BB7F4A39-3AC9-45DC-A0D2-A2A2AF954054}" srcOrd="0" destOrd="0" presId="urn:microsoft.com/office/officeart/2008/layout/VerticalCurvedList"/>
    <dgm:cxn modelId="{91D49A4A-E2CF-4D2A-86A7-4E5ED2CCEA48}" type="presParOf" srcId="{BB7F4A39-3AC9-45DC-A0D2-A2A2AF954054}" destId="{D8E66945-F7D7-4234-80B3-E4141EF2BB41}" srcOrd="0" destOrd="0" presId="urn:microsoft.com/office/officeart/2008/layout/VerticalCurvedList"/>
    <dgm:cxn modelId="{1E4994AB-DE59-443B-82E3-9022CCF7D505}" type="presParOf" srcId="{D8E66945-F7D7-4234-80B3-E4141EF2BB41}" destId="{C95CF122-EFF4-4D3F-B483-EE588E724702}" srcOrd="0" destOrd="0" presId="urn:microsoft.com/office/officeart/2008/layout/VerticalCurvedList"/>
    <dgm:cxn modelId="{EE2C3C0E-3F90-47CD-9955-6513B9DCAF00}" type="presParOf" srcId="{D8E66945-F7D7-4234-80B3-E4141EF2BB41}" destId="{973DC6FC-8FE1-4346-93D9-E0F612E17198}" srcOrd="1" destOrd="0" presId="urn:microsoft.com/office/officeart/2008/layout/VerticalCurvedList"/>
    <dgm:cxn modelId="{1557E903-BD69-43C4-8834-E014CAB57E5D}" type="presParOf" srcId="{D8E66945-F7D7-4234-80B3-E4141EF2BB41}" destId="{2091DD9D-9794-4756-9EF1-CC0D561C6940}" srcOrd="2" destOrd="0" presId="urn:microsoft.com/office/officeart/2008/layout/VerticalCurvedList"/>
    <dgm:cxn modelId="{73F2FCE8-C4FE-48E3-885A-8C4A5151F1B0}" type="presParOf" srcId="{D8E66945-F7D7-4234-80B3-E4141EF2BB41}" destId="{CD0DAFA4-8B70-477D-B6F5-DDD1346478FD}" srcOrd="3" destOrd="0" presId="urn:microsoft.com/office/officeart/2008/layout/VerticalCurvedList"/>
    <dgm:cxn modelId="{171EF61F-68E8-40A2-BFFD-5A95C0D903C9}" type="presParOf" srcId="{BB7F4A39-3AC9-45DC-A0D2-A2A2AF954054}" destId="{BFE5DC66-E9FD-4C87-93CE-D4C0337C701C}" srcOrd="1" destOrd="0" presId="urn:microsoft.com/office/officeart/2008/layout/VerticalCurvedList"/>
    <dgm:cxn modelId="{5D62D2CD-9F54-4FD0-BA13-F962685D96F3}" type="presParOf" srcId="{BB7F4A39-3AC9-45DC-A0D2-A2A2AF954054}" destId="{12924D81-8D67-4E3C-A557-6B5DD7B65F98}" srcOrd="2" destOrd="0" presId="urn:microsoft.com/office/officeart/2008/layout/VerticalCurvedList"/>
    <dgm:cxn modelId="{E68A7026-C676-4AA1-86C8-350F1A55C4C3}" type="presParOf" srcId="{12924D81-8D67-4E3C-A557-6B5DD7B65F98}" destId="{F078F177-0D99-47A3-8D8D-726BFBAA2296}" srcOrd="0" destOrd="0" presId="urn:microsoft.com/office/officeart/2008/layout/VerticalCurvedList"/>
    <dgm:cxn modelId="{0C84FC2C-D910-4808-B018-2ED446279DC8}" type="presParOf" srcId="{BB7F4A39-3AC9-45DC-A0D2-A2A2AF954054}" destId="{780A623D-AA16-453E-8E0D-B328D9B572E3}" srcOrd="3" destOrd="0" presId="urn:microsoft.com/office/officeart/2008/layout/VerticalCurvedList"/>
    <dgm:cxn modelId="{DAEE3EA8-5C5B-44BF-A631-DB84A2A88F9B}" type="presParOf" srcId="{BB7F4A39-3AC9-45DC-A0D2-A2A2AF954054}" destId="{7C506FFD-5A24-4D33-AE55-A62AEE6CC5C3}" srcOrd="4" destOrd="0" presId="urn:microsoft.com/office/officeart/2008/layout/VerticalCurvedList"/>
    <dgm:cxn modelId="{49E12B5E-1E47-4353-86A3-DEE8F02C10C0}" type="presParOf" srcId="{7C506FFD-5A24-4D33-AE55-A62AEE6CC5C3}" destId="{34BA21D1-5B87-4806-9471-B43CA64EEFA7}" srcOrd="0" destOrd="0" presId="urn:microsoft.com/office/officeart/2008/layout/VerticalCurvedList"/>
    <dgm:cxn modelId="{CA7E39FB-2781-46C2-9CC1-0C3CE21233ED}" type="presParOf" srcId="{BB7F4A39-3AC9-45DC-A0D2-A2A2AF954054}" destId="{D9982738-A2BA-4FC4-B7AD-D4061B5E4B41}" srcOrd="5" destOrd="0" presId="urn:microsoft.com/office/officeart/2008/layout/VerticalCurvedList"/>
    <dgm:cxn modelId="{52F60E19-7B0C-4D1A-A2E8-576390CB9011}" type="presParOf" srcId="{BB7F4A39-3AC9-45DC-A0D2-A2A2AF954054}" destId="{BEC20501-690D-4942-A70A-957FC06CF0F3}" srcOrd="6" destOrd="0" presId="urn:microsoft.com/office/officeart/2008/layout/VerticalCurvedList"/>
    <dgm:cxn modelId="{102C63B0-6470-405B-9660-0C14FA66B89D}" type="presParOf" srcId="{BEC20501-690D-4942-A70A-957FC06CF0F3}" destId="{06BA97F5-F316-4E8A-8054-E92C8AAFACAC}" srcOrd="0" destOrd="0" presId="urn:microsoft.com/office/officeart/2008/layout/VerticalCurved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FBE4D4D-A672-4189-9009-192BB8B4E774}" type="doc">
      <dgm:prSet loTypeId="urn:microsoft.com/office/officeart/2005/8/layout/list1" loCatId="list" qsTypeId="urn:microsoft.com/office/officeart/2005/8/quickstyle/simple1" qsCatId="simple" csTypeId="urn:microsoft.com/office/officeart/2005/8/colors/accent0_3" csCatId="mainScheme"/>
      <dgm:spPr/>
      <dgm:t>
        <a:bodyPr/>
        <a:lstStyle/>
        <a:p>
          <a:endParaRPr lang="zh-CN" altLang="en-US"/>
        </a:p>
      </dgm:t>
    </dgm:pt>
    <dgm:pt modelId="{0B5C2543-4AFE-465E-B4AB-66C616294CFD}">
      <dgm:prSet custT="1"/>
      <dgm:spPr/>
      <dgm:t>
        <a:bodyPr/>
        <a:lstStyle/>
        <a:p>
          <a:pPr rtl="0"/>
          <a:r>
            <a:rPr lang="en-US" sz="2000" b="1" smtClean="0"/>
            <a:t>1.</a:t>
          </a:r>
          <a:r>
            <a:rPr lang="zh-CN" sz="2000" b="1" smtClean="0"/>
            <a:t>技术服务合同</a:t>
          </a:r>
          <a:endParaRPr lang="zh-CN" sz="2000" b="1"/>
        </a:p>
      </dgm:t>
    </dgm:pt>
    <dgm:pt modelId="{7F9F25BC-5463-4911-A62B-2DD750E113BB}" cxnId="{A3DC24F0-4916-43A1-A012-7B99C2C5CDBA}" type="parTrans">
      <dgm:prSet/>
      <dgm:spPr/>
      <dgm:t>
        <a:bodyPr/>
        <a:lstStyle/>
        <a:p>
          <a:endParaRPr lang="zh-CN" altLang="en-US" sz="2000" b="1"/>
        </a:p>
      </dgm:t>
    </dgm:pt>
    <dgm:pt modelId="{7D7958D0-4087-45B9-B6EB-D31015F3BB47}" cxnId="{A3DC24F0-4916-43A1-A012-7B99C2C5CDBA}" type="sibTrans">
      <dgm:prSet/>
      <dgm:spPr/>
      <dgm:t>
        <a:bodyPr/>
        <a:lstStyle/>
        <a:p>
          <a:endParaRPr lang="zh-CN" altLang="en-US" sz="2000" b="1"/>
        </a:p>
      </dgm:t>
    </dgm:pt>
    <dgm:pt modelId="{70BCFB9B-0EEF-4365-97D4-7B01921C7FE4}">
      <dgm:prSet custT="1"/>
      <dgm:spPr/>
      <dgm:t>
        <a:bodyPr/>
        <a:lstStyle/>
        <a:p>
          <a:pPr rtl="0"/>
          <a:r>
            <a:rPr lang="en-US" sz="2000" b="1" dirty="0" smtClean="0"/>
            <a:t>2.</a:t>
          </a:r>
          <a:r>
            <a:rPr lang="zh-CN" sz="2000" b="1" dirty="0" smtClean="0"/>
            <a:t>技术开发（合作）或（委托）合同</a:t>
          </a:r>
          <a:endParaRPr lang="zh-CN" sz="2000" b="1" dirty="0"/>
        </a:p>
      </dgm:t>
    </dgm:pt>
    <dgm:pt modelId="{EBA6EE5D-3DEE-4C0F-946D-CB791CFB72B3}" cxnId="{CCA41B94-853F-4FB6-925E-4DC63F852FE7}" type="parTrans">
      <dgm:prSet/>
      <dgm:spPr/>
      <dgm:t>
        <a:bodyPr/>
        <a:lstStyle/>
        <a:p>
          <a:endParaRPr lang="zh-CN" altLang="en-US" sz="2000" b="1"/>
        </a:p>
      </dgm:t>
    </dgm:pt>
    <dgm:pt modelId="{CCFCB8A4-0BEE-4D27-ADD5-8F567E219270}" cxnId="{CCA41B94-853F-4FB6-925E-4DC63F852FE7}" type="sibTrans">
      <dgm:prSet/>
      <dgm:spPr/>
      <dgm:t>
        <a:bodyPr/>
        <a:lstStyle/>
        <a:p>
          <a:endParaRPr lang="zh-CN" altLang="en-US" sz="2000" b="1"/>
        </a:p>
      </dgm:t>
    </dgm:pt>
    <dgm:pt modelId="{07A8B5B9-C3C5-4ADD-9E0C-43E9D02A646E}">
      <dgm:prSet custT="1"/>
      <dgm:spPr/>
      <dgm:t>
        <a:bodyPr/>
        <a:lstStyle/>
        <a:p>
          <a:pPr rtl="0"/>
          <a:r>
            <a:rPr lang="en-US" sz="2000" b="1" smtClean="0"/>
            <a:t>3.</a:t>
          </a:r>
          <a:r>
            <a:rPr lang="zh-CN" sz="2000" b="1" smtClean="0"/>
            <a:t>技术咨询合同</a:t>
          </a:r>
          <a:endParaRPr lang="zh-CN" sz="2000" b="1"/>
        </a:p>
      </dgm:t>
    </dgm:pt>
    <dgm:pt modelId="{3EA0F674-8542-4E9E-B515-EC4BC1D7EC8D}" cxnId="{20385D75-0FAD-48C8-AC45-DA62F74665D7}" type="parTrans">
      <dgm:prSet/>
      <dgm:spPr/>
      <dgm:t>
        <a:bodyPr/>
        <a:lstStyle/>
        <a:p>
          <a:endParaRPr lang="zh-CN" altLang="en-US" sz="2000" b="1"/>
        </a:p>
      </dgm:t>
    </dgm:pt>
    <dgm:pt modelId="{E8421534-EE4B-42AE-B4A9-ADCA4AE7302B}" cxnId="{20385D75-0FAD-48C8-AC45-DA62F74665D7}" type="sibTrans">
      <dgm:prSet/>
      <dgm:spPr/>
      <dgm:t>
        <a:bodyPr/>
        <a:lstStyle/>
        <a:p>
          <a:endParaRPr lang="zh-CN" altLang="en-US" sz="2000" b="1"/>
        </a:p>
      </dgm:t>
    </dgm:pt>
    <dgm:pt modelId="{48483084-5021-4E33-99B9-FBD16C24D4B3}">
      <dgm:prSet custT="1"/>
      <dgm:spPr/>
      <dgm:t>
        <a:bodyPr/>
        <a:lstStyle/>
        <a:p>
          <a:pPr rtl="0"/>
          <a:r>
            <a:rPr lang="en-US" sz="2000" b="1" smtClean="0"/>
            <a:t>4.</a:t>
          </a:r>
          <a:r>
            <a:rPr lang="zh-CN" sz="2000" b="1" smtClean="0"/>
            <a:t>技术转让（专利权）或（技术秘密）合同</a:t>
          </a:r>
          <a:endParaRPr lang="zh-CN" sz="2000" b="1"/>
        </a:p>
      </dgm:t>
    </dgm:pt>
    <dgm:pt modelId="{9D6947CD-3E3D-4ECB-AC80-B0E6998EB904}" cxnId="{E76CBD70-097D-4CD9-969B-D596C5435C2F}" type="parTrans">
      <dgm:prSet/>
      <dgm:spPr/>
      <dgm:t>
        <a:bodyPr/>
        <a:lstStyle/>
        <a:p>
          <a:endParaRPr lang="zh-CN" altLang="en-US" sz="2000" b="1"/>
        </a:p>
      </dgm:t>
    </dgm:pt>
    <dgm:pt modelId="{FCDEFBA8-2091-4F81-AD47-657A881D6E91}" cxnId="{E76CBD70-097D-4CD9-969B-D596C5435C2F}" type="sibTrans">
      <dgm:prSet/>
      <dgm:spPr/>
      <dgm:t>
        <a:bodyPr/>
        <a:lstStyle/>
        <a:p>
          <a:endParaRPr lang="zh-CN" altLang="en-US" sz="2000" b="1"/>
        </a:p>
      </dgm:t>
    </dgm:pt>
    <dgm:pt modelId="{268B5EF4-34FA-47A6-86BE-F9474E3C840D}">
      <dgm:prSet custT="1"/>
      <dgm:spPr/>
      <dgm:t>
        <a:bodyPr/>
        <a:lstStyle/>
        <a:p>
          <a:pPr rtl="0"/>
          <a:r>
            <a:rPr lang="en-US" sz="2000" b="1" smtClean="0"/>
            <a:t>5.</a:t>
          </a:r>
          <a:r>
            <a:rPr lang="zh-CN" sz="2000" b="1" smtClean="0"/>
            <a:t>技术许可合同</a:t>
          </a:r>
          <a:endParaRPr lang="zh-CN" sz="2000" b="1"/>
        </a:p>
      </dgm:t>
    </dgm:pt>
    <dgm:pt modelId="{AB35FA37-19AE-46A4-BBF1-060827A17326}" cxnId="{F7EC8483-F0AC-457E-81DD-FC1723795B62}" type="parTrans">
      <dgm:prSet/>
      <dgm:spPr/>
      <dgm:t>
        <a:bodyPr/>
        <a:lstStyle/>
        <a:p>
          <a:endParaRPr lang="zh-CN" altLang="en-US" sz="2000" b="1"/>
        </a:p>
      </dgm:t>
    </dgm:pt>
    <dgm:pt modelId="{7518F20C-A7F5-4AA3-A8A2-CFB2619AFB4D}" cxnId="{F7EC8483-F0AC-457E-81DD-FC1723795B62}" type="sibTrans">
      <dgm:prSet/>
      <dgm:spPr/>
      <dgm:t>
        <a:bodyPr/>
        <a:lstStyle/>
        <a:p>
          <a:endParaRPr lang="zh-CN" altLang="en-US" sz="2000" b="1"/>
        </a:p>
      </dgm:t>
    </dgm:pt>
    <dgm:pt modelId="{A09CB122-86FE-4BAB-9ECF-B705E7EADE6E}" type="pres">
      <dgm:prSet presAssocID="{7FBE4D4D-A672-4189-9009-192BB8B4E774}" presName="linear" presStyleCnt="0">
        <dgm:presLayoutVars>
          <dgm:dir/>
          <dgm:animLvl val="lvl"/>
          <dgm:resizeHandles val="exact"/>
        </dgm:presLayoutVars>
      </dgm:prSet>
      <dgm:spPr/>
    </dgm:pt>
    <dgm:pt modelId="{3D83718F-DCD8-4A6D-AD45-EA1B8CE9A170}" type="pres">
      <dgm:prSet presAssocID="{0B5C2543-4AFE-465E-B4AB-66C616294CFD}" presName="parentLin" presStyleCnt="0"/>
      <dgm:spPr/>
    </dgm:pt>
    <dgm:pt modelId="{2BC6CD90-B5A3-4579-9E7F-EFE68259F316}" type="pres">
      <dgm:prSet presAssocID="{0B5C2543-4AFE-465E-B4AB-66C616294CFD}" presName="parentLeftMargin" presStyleLbl="node1" presStyleIdx="0" presStyleCnt="5"/>
      <dgm:spPr/>
    </dgm:pt>
    <dgm:pt modelId="{2B533740-4643-4683-AC79-887B4060D777}" type="pres">
      <dgm:prSet presAssocID="{0B5C2543-4AFE-465E-B4AB-66C616294CFD}" presName="parentText" presStyleLbl="node1" presStyleIdx="0" presStyleCnt="5">
        <dgm:presLayoutVars>
          <dgm:chMax val="0"/>
          <dgm:bulletEnabled val="1"/>
        </dgm:presLayoutVars>
      </dgm:prSet>
      <dgm:spPr/>
    </dgm:pt>
    <dgm:pt modelId="{EB85A3C4-FF78-4C6B-BF75-239C4217FB72}" type="pres">
      <dgm:prSet presAssocID="{0B5C2543-4AFE-465E-B4AB-66C616294CFD}" presName="negativeSpace" presStyleCnt="0"/>
      <dgm:spPr/>
    </dgm:pt>
    <dgm:pt modelId="{02A7CE49-9917-4DB3-984B-81A01C51FF5C}" type="pres">
      <dgm:prSet presAssocID="{0B5C2543-4AFE-465E-B4AB-66C616294CFD}" presName="childText" presStyleLbl="conFgAcc1" presStyleIdx="0" presStyleCnt="5">
        <dgm:presLayoutVars>
          <dgm:bulletEnabled val="1"/>
        </dgm:presLayoutVars>
      </dgm:prSet>
      <dgm:spPr/>
    </dgm:pt>
    <dgm:pt modelId="{3DB0C3A8-BCE9-42E5-9995-8E4F9399F3D0}" type="pres">
      <dgm:prSet presAssocID="{7D7958D0-4087-45B9-B6EB-D31015F3BB47}" presName="spaceBetweenRectangles" presStyleCnt="0"/>
      <dgm:spPr/>
    </dgm:pt>
    <dgm:pt modelId="{CEC4495A-2C8E-4BD3-8CB0-7A4417F9DD43}" type="pres">
      <dgm:prSet presAssocID="{70BCFB9B-0EEF-4365-97D4-7B01921C7FE4}" presName="parentLin" presStyleCnt="0"/>
      <dgm:spPr/>
    </dgm:pt>
    <dgm:pt modelId="{B3CCE845-B2BE-41D8-8730-D5712C22EC41}" type="pres">
      <dgm:prSet presAssocID="{70BCFB9B-0EEF-4365-97D4-7B01921C7FE4}" presName="parentLeftMargin" presStyleLbl="node1" presStyleIdx="0" presStyleCnt="5"/>
      <dgm:spPr/>
    </dgm:pt>
    <dgm:pt modelId="{F5A9A95E-7DA8-4583-AB53-74BAF2A20D86}" type="pres">
      <dgm:prSet presAssocID="{70BCFB9B-0EEF-4365-97D4-7B01921C7FE4}" presName="parentText" presStyleLbl="node1" presStyleIdx="1" presStyleCnt="5">
        <dgm:presLayoutVars>
          <dgm:chMax val="0"/>
          <dgm:bulletEnabled val="1"/>
        </dgm:presLayoutVars>
      </dgm:prSet>
      <dgm:spPr/>
    </dgm:pt>
    <dgm:pt modelId="{06704547-F594-4015-81A9-DBD98A9116F2}" type="pres">
      <dgm:prSet presAssocID="{70BCFB9B-0EEF-4365-97D4-7B01921C7FE4}" presName="negativeSpace" presStyleCnt="0"/>
      <dgm:spPr/>
    </dgm:pt>
    <dgm:pt modelId="{98CCEF33-C776-4BAA-88B6-1DA701708FBB}" type="pres">
      <dgm:prSet presAssocID="{70BCFB9B-0EEF-4365-97D4-7B01921C7FE4}" presName="childText" presStyleLbl="conFgAcc1" presStyleIdx="1" presStyleCnt="5">
        <dgm:presLayoutVars>
          <dgm:bulletEnabled val="1"/>
        </dgm:presLayoutVars>
      </dgm:prSet>
      <dgm:spPr/>
    </dgm:pt>
    <dgm:pt modelId="{4ECEFEE9-6821-4D24-B3B2-1437EDCC9AAC}" type="pres">
      <dgm:prSet presAssocID="{CCFCB8A4-0BEE-4D27-ADD5-8F567E219270}" presName="spaceBetweenRectangles" presStyleCnt="0"/>
      <dgm:spPr/>
    </dgm:pt>
    <dgm:pt modelId="{45363182-716B-4EEE-8415-3D140CDB8103}" type="pres">
      <dgm:prSet presAssocID="{07A8B5B9-C3C5-4ADD-9E0C-43E9D02A646E}" presName="parentLin" presStyleCnt="0"/>
      <dgm:spPr/>
    </dgm:pt>
    <dgm:pt modelId="{39541F54-DEED-4BCD-98C1-1F30C248CB51}" type="pres">
      <dgm:prSet presAssocID="{07A8B5B9-C3C5-4ADD-9E0C-43E9D02A646E}" presName="parentLeftMargin" presStyleLbl="node1" presStyleIdx="1" presStyleCnt="5"/>
      <dgm:spPr/>
    </dgm:pt>
    <dgm:pt modelId="{C8D088E0-114F-4933-9C09-3A098C3109C0}" type="pres">
      <dgm:prSet presAssocID="{07A8B5B9-C3C5-4ADD-9E0C-43E9D02A646E}" presName="parentText" presStyleLbl="node1" presStyleIdx="2" presStyleCnt="5">
        <dgm:presLayoutVars>
          <dgm:chMax val="0"/>
          <dgm:bulletEnabled val="1"/>
        </dgm:presLayoutVars>
      </dgm:prSet>
      <dgm:spPr/>
    </dgm:pt>
    <dgm:pt modelId="{E39E77F7-5AC2-4431-A033-1F1853FC8D83}" type="pres">
      <dgm:prSet presAssocID="{07A8B5B9-C3C5-4ADD-9E0C-43E9D02A646E}" presName="negativeSpace" presStyleCnt="0"/>
      <dgm:spPr/>
    </dgm:pt>
    <dgm:pt modelId="{558A0464-D3EF-4155-8ED8-BCD9241B4194}" type="pres">
      <dgm:prSet presAssocID="{07A8B5B9-C3C5-4ADD-9E0C-43E9D02A646E}" presName="childText" presStyleLbl="conFgAcc1" presStyleIdx="2" presStyleCnt="5">
        <dgm:presLayoutVars>
          <dgm:bulletEnabled val="1"/>
        </dgm:presLayoutVars>
      </dgm:prSet>
      <dgm:spPr/>
    </dgm:pt>
    <dgm:pt modelId="{BC5A22F2-80E0-476A-AA09-CF598B7EEBB8}" type="pres">
      <dgm:prSet presAssocID="{E8421534-EE4B-42AE-B4A9-ADCA4AE7302B}" presName="spaceBetweenRectangles" presStyleCnt="0"/>
      <dgm:spPr/>
    </dgm:pt>
    <dgm:pt modelId="{9438B086-EC99-4F52-9F52-3469A693BCE8}" type="pres">
      <dgm:prSet presAssocID="{48483084-5021-4E33-99B9-FBD16C24D4B3}" presName="parentLin" presStyleCnt="0"/>
      <dgm:spPr/>
    </dgm:pt>
    <dgm:pt modelId="{7D20BD5B-8CA3-4B46-AC02-94308E87F8CB}" type="pres">
      <dgm:prSet presAssocID="{48483084-5021-4E33-99B9-FBD16C24D4B3}" presName="parentLeftMargin" presStyleLbl="node1" presStyleIdx="2" presStyleCnt="5"/>
      <dgm:spPr/>
    </dgm:pt>
    <dgm:pt modelId="{2E69EB34-06A7-43E0-AD2F-ECFA1BEA9450}" type="pres">
      <dgm:prSet presAssocID="{48483084-5021-4E33-99B9-FBD16C24D4B3}" presName="parentText" presStyleLbl="node1" presStyleIdx="3" presStyleCnt="5">
        <dgm:presLayoutVars>
          <dgm:chMax val="0"/>
          <dgm:bulletEnabled val="1"/>
        </dgm:presLayoutVars>
      </dgm:prSet>
      <dgm:spPr/>
    </dgm:pt>
    <dgm:pt modelId="{3326C265-5F34-47AD-A6BF-72BF21C6820E}" type="pres">
      <dgm:prSet presAssocID="{48483084-5021-4E33-99B9-FBD16C24D4B3}" presName="negativeSpace" presStyleCnt="0"/>
      <dgm:spPr/>
    </dgm:pt>
    <dgm:pt modelId="{6D991BB3-34C4-4C64-8CB1-178AACAD3946}" type="pres">
      <dgm:prSet presAssocID="{48483084-5021-4E33-99B9-FBD16C24D4B3}" presName="childText" presStyleLbl="conFgAcc1" presStyleIdx="3" presStyleCnt="5">
        <dgm:presLayoutVars>
          <dgm:bulletEnabled val="1"/>
        </dgm:presLayoutVars>
      </dgm:prSet>
      <dgm:spPr/>
    </dgm:pt>
    <dgm:pt modelId="{CFA74CC3-EFE5-4AB0-96EF-EA25BF413CBE}" type="pres">
      <dgm:prSet presAssocID="{FCDEFBA8-2091-4F81-AD47-657A881D6E91}" presName="spaceBetweenRectangles" presStyleCnt="0"/>
      <dgm:spPr/>
    </dgm:pt>
    <dgm:pt modelId="{6E03AA71-CA00-4ED7-871B-387D46B7EE8D}" type="pres">
      <dgm:prSet presAssocID="{268B5EF4-34FA-47A6-86BE-F9474E3C840D}" presName="parentLin" presStyleCnt="0"/>
      <dgm:spPr/>
    </dgm:pt>
    <dgm:pt modelId="{EAD942DA-14E0-4B8C-A832-8088A1A83AF3}" type="pres">
      <dgm:prSet presAssocID="{268B5EF4-34FA-47A6-86BE-F9474E3C840D}" presName="parentLeftMargin" presStyleLbl="node1" presStyleIdx="3" presStyleCnt="5"/>
      <dgm:spPr/>
    </dgm:pt>
    <dgm:pt modelId="{D4A588F4-C857-4CA5-8B22-85E799220A6D}" type="pres">
      <dgm:prSet presAssocID="{268B5EF4-34FA-47A6-86BE-F9474E3C840D}" presName="parentText" presStyleLbl="node1" presStyleIdx="4" presStyleCnt="5">
        <dgm:presLayoutVars>
          <dgm:chMax val="0"/>
          <dgm:bulletEnabled val="1"/>
        </dgm:presLayoutVars>
      </dgm:prSet>
      <dgm:spPr/>
    </dgm:pt>
    <dgm:pt modelId="{E5879C13-B002-4EE7-BDD4-F6289A829FCD}" type="pres">
      <dgm:prSet presAssocID="{268B5EF4-34FA-47A6-86BE-F9474E3C840D}" presName="negativeSpace" presStyleCnt="0"/>
      <dgm:spPr/>
    </dgm:pt>
    <dgm:pt modelId="{104045F4-1081-4CF6-874C-68C473B339D4}" type="pres">
      <dgm:prSet presAssocID="{268B5EF4-34FA-47A6-86BE-F9474E3C840D}" presName="childText" presStyleLbl="conFgAcc1" presStyleIdx="4" presStyleCnt="5">
        <dgm:presLayoutVars>
          <dgm:bulletEnabled val="1"/>
        </dgm:presLayoutVars>
      </dgm:prSet>
      <dgm:spPr/>
    </dgm:pt>
  </dgm:ptLst>
  <dgm:cxnLst>
    <dgm:cxn modelId="{DA43AFC0-C4BE-4C34-8540-552325E89FE0}" type="presOf" srcId="{07A8B5B9-C3C5-4ADD-9E0C-43E9D02A646E}" destId="{C8D088E0-114F-4933-9C09-3A098C3109C0}" srcOrd="1" destOrd="0" presId="urn:microsoft.com/office/officeart/2005/8/layout/list1"/>
    <dgm:cxn modelId="{A3DC24F0-4916-43A1-A012-7B99C2C5CDBA}" srcId="{7FBE4D4D-A672-4189-9009-192BB8B4E774}" destId="{0B5C2543-4AFE-465E-B4AB-66C616294CFD}" srcOrd="0" destOrd="0" parTransId="{7F9F25BC-5463-4911-A62B-2DD750E113BB}" sibTransId="{7D7958D0-4087-45B9-B6EB-D31015F3BB47}"/>
    <dgm:cxn modelId="{D554C889-4E66-41AB-960F-AEF87C144EAA}" type="presOf" srcId="{268B5EF4-34FA-47A6-86BE-F9474E3C840D}" destId="{EAD942DA-14E0-4B8C-A832-8088A1A83AF3}" srcOrd="0" destOrd="0" presId="urn:microsoft.com/office/officeart/2005/8/layout/list1"/>
    <dgm:cxn modelId="{23CE1D25-8F20-4A31-AF1E-D5B6A227FFB2}" type="presOf" srcId="{0B5C2543-4AFE-465E-B4AB-66C616294CFD}" destId="{2BC6CD90-B5A3-4579-9E7F-EFE68259F316}" srcOrd="0" destOrd="0" presId="urn:microsoft.com/office/officeart/2005/8/layout/list1"/>
    <dgm:cxn modelId="{BD1C69C6-AD61-431E-B598-2F84A257573C}" type="presOf" srcId="{0B5C2543-4AFE-465E-B4AB-66C616294CFD}" destId="{2B533740-4643-4683-AC79-887B4060D777}" srcOrd="1" destOrd="0" presId="urn:microsoft.com/office/officeart/2005/8/layout/list1"/>
    <dgm:cxn modelId="{E31FD10C-9627-49DB-B5AB-132A53EA7383}" type="presOf" srcId="{07A8B5B9-C3C5-4ADD-9E0C-43E9D02A646E}" destId="{39541F54-DEED-4BCD-98C1-1F30C248CB51}" srcOrd="0" destOrd="0" presId="urn:microsoft.com/office/officeart/2005/8/layout/list1"/>
    <dgm:cxn modelId="{173E7813-20E1-4F69-8084-AEF7E31EE477}" type="presOf" srcId="{48483084-5021-4E33-99B9-FBD16C24D4B3}" destId="{7D20BD5B-8CA3-4B46-AC02-94308E87F8CB}" srcOrd="0" destOrd="0" presId="urn:microsoft.com/office/officeart/2005/8/layout/list1"/>
    <dgm:cxn modelId="{DAE3C7AE-2B26-4FFD-B035-7FB0F490909C}" type="presOf" srcId="{70BCFB9B-0EEF-4365-97D4-7B01921C7FE4}" destId="{B3CCE845-B2BE-41D8-8730-D5712C22EC41}" srcOrd="0" destOrd="0" presId="urn:microsoft.com/office/officeart/2005/8/layout/list1"/>
    <dgm:cxn modelId="{CCA41B94-853F-4FB6-925E-4DC63F852FE7}" srcId="{7FBE4D4D-A672-4189-9009-192BB8B4E774}" destId="{70BCFB9B-0EEF-4365-97D4-7B01921C7FE4}" srcOrd="1" destOrd="0" parTransId="{EBA6EE5D-3DEE-4C0F-946D-CB791CFB72B3}" sibTransId="{CCFCB8A4-0BEE-4D27-ADD5-8F567E219270}"/>
    <dgm:cxn modelId="{20385D75-0FAD-48C8-AC45-DA62F74665D7}" srcId="{7FBE4D4D-A672-4189-9009-192BB8B4E774}" destId="{07A8B5B9-C3C5-4ADD-9E0C-43E9D02A646E}" srcOrd="2" destOrd="0" parTransId="{3EA0F674-8542-4E9E-B515-EC4BC1D7EC8D}" sibTransId="{E8421534-EE4B-42AE-B4A9-ADCA4AE7302B}"/>
    <dgm:cxn modelId="{A48CC0DB-E97C-49B2-AB40-2925A7058EA3}" type="presOf" srcId="{48483084-5021-4E33-99B9-FBD16C24D4B3}" destId="{2E69EB34-06A7-43E0-AD2F-ECFA1BEA9450}" srcOrd="1" destOrd="0" presId="urn:microsoft.com/office/officeart/2005/8/layout/list1"/>
    <dgm:cxn modelId="{D17A68DC-5B95-41BF-AE50-5BAC5CE619DC}" type="presOf" srcId="{70BCFB9B-0EEF-4365-97D4-7B01921C7FE4}" destId="{F5A9A95E-7DA8-4583-AB53-74BAF2A20D86}" srcOrd="1" destOrd="0" presId="urn:microsoft.com/office/officeart/2005/8/layout/list1"/>
    <dgm:cxn modelId="{E76CBD70-097D-4CD9-969B-D596C5435C2F}" srcId="{7FBE4D4D-A672-4189-9009-192BB8B4E774}" destId="{48483084-5021-4E33-99B9-FBD16C24D4B3}" srcOrd="3" destOrd="0" parTransId="{9D6947CD-3E3D-4ECB-AC80-B0E6998EB904}" sibTransId="{FCDEFBA8-2091-4F81-AD47-657A881D6E91}"/>
    <dgm:cxn modelId="{88BD8955-B969-4657-B904-371CEB2CC60C}" type="presOf" srcId="{7FBE4D4D-A672-4189-9009-192BB8B4E774}" destId="{A09CB122-86FE-4BAB-9ECF-B705E7EADE6E}" srcOrd="0" destOrd="0" presId="urn:microsoft.com/office/officeart/2005/8/layout/list1"/>
    <dgm:cxn modelId="{F7EC8483-F0AC-457E-81DD-FC1723795B62}" srcId="{7FBE4D4D-A672-4189-9009-192BB8B4E774}" destId="{268B5EF4-34FA-47A6-86BE-F9474E3C840D}" srcOrd="4" destOrd="0" parTransId="{AB35FA37-19AE-46A4-BBF1-060827A17326}" sibTransId="{7518F20C-A7F5-4AA3-A8A2-CFB2619AFB4D}"/>
    <dgm:cxn modelId="{D665D58C-20E5-414F-9F35-404F84A6EFE3}" type="presOf" srcId="{268B5EF4-34FA-47A6-86BE-F9474E3C840D}" destId="{D4A588F4-C857-4CA5-8B22-85E799220A6D}" srcOrd="1" destOrd="0" presId="urn:microsoft.com/office/officeart/2005/8/layout/list1"/>
    <dgm:cxn modelId="{4E6047ED-A422-46E7-8FE6-8C1D55C2D276}" type="presParOf" srcId="{A09CB122-86FE-4BAB-9ECF-B705E7EADE6E}" destId="{3D83718F-DCD8-4A6D-AD45-EA1B8CE9A170}" srcOrd="0" destOrd="0" presId="urn:microsoft.com/office/officeart/2005/8/layout/list1"/>
    <dgm:cxn modelId="{4851E652-BEB8-4ABF-9EFA-556E465BA214}" type="presParOf" srcId="{3D83718F-DCD8-4A6D-AD45-EA1B8CE9A170}" destId="{2BC6CD90-B5A3-4579-9E7F-EFE68259F316}" srcOrd="0" destOrd="0" presId="urn:microsoft.com/office/officeart/2005/8/layout/list1"/>
    <dgm:cxn modelId="{53299B12-C4AD-4D12-9743-427C86428722}" type="presParOf" srcId="{3D83718F-DCD8-4A6D-AD45-EA1B8CE9A170}" destId="{2B533740-4643-4683-AC79-887B4060D777}" srcOrd="1" destOrd="0" presId="urn:microsoft.com/office/officeart/2005/8/layout/list1"/>
    <dgm:cxn modelId="{6A6A2110-1499-4641-AE07-ACDD96E53E65}" type="presParOf" srcId="{A09CB122-86FE-4BAB-9ECF-B705E7EADE6E}" destId="{EB85A3C4-FF78-4C6B-BF75-239C4217FB72}" srcOrd="1" destOrd="0" presId="urn:microsoft.com/office/officeart/2005/8/layout/list1"/>
    <dgm:cxn modelId="{DD4D005A-3C35-4457-A12B-43F1398FC2A8}" type="presParOf" srcId="{A09CB122-86FE-4BAB-9ECF-B705E7EADE6E}" destId="{02A7CE49-9917-4DB3-984B-81A01C51FF5C}" srcOrd="2" destOrd="0" presId="urn:microsoft.com/office/officeart/2005/8/layout/list1"/>
    <dgm:cxn modelId="{CB9B997D-323F-4989-A73E-72DFCCD68701}" type="presParOf" srcId="{A09CB122-86FE-4BAB-9ECF-B705E7EADE6E}" destId="{3DB0C3A8-BCE9-42E5-9995-8E4F9399F3D0}" srcOrd="3" destOrd="0" presId="urn:microsoft.com/office/officeart/2005/8/layout/list1"/>
    <dgm:cxn modelId="{94C3CAEC-64B4-4DA3-A2BD-F5B820C83CB0}" type="presParOf" srcId="{A09CB122-86FE-4BAB-9ECF-B705E7EADE6E}" destId="{CEC4495A-2C8E-4BD3-8CB0-7A4417F9DD43}" srcOrd="4" destOrd="0" presId="urn:microsoft.com/office/officeart/2005/8/layout/list1"/>
    <dgm:cxn modelId="{3A0AC335-041C-4ECB-A3C2-EC91A1CD7682}" type="presParOf" srcId="{CEC4495A-2C8E-4BD3-8CB0-7A4417F9DD43}" destId="{B3CCE845-B2BE-41D8-8730-D5712C22EC41}" srcOrd="0" destOrd="0" presId="urn:microsoft.com/office/officeart/2005/8/layout/list1"/>
    <dgm:cxn modelId="{58FDCC04-9660-4E3A-BEC1-CB89FA53B693}" type="presParOf" srcId="{CEC4495A-2C8E-4BD3-8CB0-7A4417F9DD43}" destId="{F5A9A95E-7DA8-4583-AB53-74BAF2A20D86}" srcOrd="1" destOrd="0" presId="urn:microsoft.com/office/officeart/2005/8/layout/list1"/>
    <dgm:cxn modelId="{E0984FD4-0CCE-4521-A8A9-A53C5FF9A6DB}" type="presParOf" srcId="{A09CB122-86FE-4BAB-9ECF-B705E7EADE6E}" destId="{06704547-F594-4015-81A9-DBD98A9116F2}" srcOrd="5" destOrd="0" presId="urn:microsoft.com/office/officeart/2005/8/layout/list1"/>
    <dgm:cxn modelId="{A3A66240-66C6-4261-8B16-46A762519DB4}" type="presParOf" srcId="{A09CB122-86FE-4BAB-9ECF-B705E7EADE6E}" destId="{98CCEF33-C776-4BAA-88B6-1DA701708FBB}" srcOrd="6" destOrd="0" presId="urn:microsoft.com/office/officeart/2005/8/layout/list1"/>
    <dgm:cxn modelId="{6FF4E9A5-B903-4F15-A007-B7FA914A5E88}" type="presParOf" srcId="{A09CB122-86FE-4BAB-9ECF-B705E7EADE6E}" destId="{4ECEFEE9-6821-4D24-B3B2-1437EDCC9AAC}" srcOrd="7" destOrd="0" presId="urn:microsoft.com/office/officeart/2005/8/layout/list1"/>
    <dgm:cxn modelId="{773C8065-1678-4C9F-87B4-08B36401E355}" type="presParOf" srcId="{A09CB122-86FE-4BAB-9ECF-B705E7EADE6E}" destId="{45363182-716B-4EEE-8415-3D140CDB8103}" srcOrd="8" destOrd="0" presId="urn:microsoft.com/office/officeart/2005/8/layout/list1"/>
    <dgm:cxn modelId="{1EAC9C4C-A400-4A6A-852C-5D780B244FA3}" type="presParOf" srcId="{45363182-716B-4EEE-8415-3D140CDB8103}" destId="{39541F54-DEED-4BCD-98C1-1F30C248CB51}" srcOrd="0" destOrd="0" presId="urn:microsoft.com/office/officeart/2005/8/layout/list1"/>
    <dgm:cxn modelId="{624A52AF-AC51-4C1A-9F1A-58800848218A}" type="presParOf" srcId="{45363182-716B-4EEE-8415-3D140CDB8103}" destId="{C8D088E0-114F-4933-9C09-3A098C3109C0}" srcOrd="1" destOrd="0" presId="urn:microsoft.com/office/officeart/2005/8/layout/list1"/>
    <dgm:cxn modelId="{BB106153-E00A-43EC-B284-B80C1D5DD85A}" type="presParOf" srcId="{A09CB122-86FE-4BAB-9ECF-B705E7EADE6E}" destId="{E39E77F7-5AC2-4431-A033-1F1853FC8D83}" srcOrd="9" destOrd="0" presId="urn:microsoft.com/office/officeart/2005/8/layout/list1"/>
    <dgm:cxn modelId="{D4A16E2E-B2F9-4626-9D78-13229ED71889}" type="presParOf" srcId="{A09CB122-86FE-4BAB-9ECF-B705E7EADE6E}" destId="{558A0464-D3EF-4155-8ED8-BCD9241B4194}" srcOrd="10" destOrd="0" presId="urn:microsoft.com/office/officeart/2005/8/layout/list1"/>
    <dgm:cxn modelId="{BD368157-07D7-4C21-8E6E-880296B860B7}" type="presParOf" srcId="{A09CB122-86FE-4BAB-9ECF-B705E7EADE6E}" destId="{BC5A22F2-80E0-476A-AA09-CF598B7EEBB8}" srcOrd="11" destOrd="0" presId="urn:microsoft.com/office/officeart/2005/8/layout/list1"/>
    <dgm:cxn modelId="{D1C358FF-71AF-4483-A674-1C2C39B74C5C}" type="presParOf" srcId="{A09CB122-86FE-4BAB-9ECF-B705E7EADE6E}" destId="{9438B086-EC99-4F52-9F52-3469A693BCE8}" srcOrd="12" destOrd="0" presId="urn:microsoft.com/office/officeart/2005/8/layout/list1"/>
    <dgm:cxn modelId="{9AA69609-ECE9-46A1-8BE8-32C3F1C38A58}" type="presParOf" srcId="{9438B086-EC99-4F52-9F52-3469A693BCE8}" destId="{7D20BD5B-8CA3-4B46-AC02-94308E87F8CB}" srcOrd="0" destOrd="0" presId="urn:microsoft.com/office/officeart/2005/8/layout/list1"/>
    <dgm:cxn modelId="{4E34FDA2-B1A7-4CE5-AF8F-418A47650392}" type="presParOf" srcId="{9438B086-EC99-4F52-9F52-3469A693BCE8}" destId="{2E69EB34-06A7-43E0-AD2F-ECFA1BEA9450}" srcOrd="1" destOrd="0" presId="urn:microsoft.com/office/officeart/2005/8/layout/list1"/>
    <dgm:cxn modelId="{63BDCDDF-ACE0-4187-8F76-88EB36D09B85}" type="presParOf" srcId="{A09CB122-86FE-4BAB-9ECF-B705E7EADE6E}" destId="{3326C265-5F34-47AD-A6BF-72BF21C6820E}" srcOrd="13" destOrd="0" presId="urn:microsoft.com/office/officeart/2005/8/layout/list1"/>
    <dgm:cxn modelId="{4960D380-3521-458C-8255-F147FAD7B0DB}" type="presParOf" srcId="{A09CB122-86FE-4BAB-9ECF-B705E7EADE6E}" destId="{6D991BB3-34C4-4C64-8CB1-178AACAD3946}" srcOrd="14" destOrd="0" presId="urn:microsoft.com/office/officeart/2005/8/layout/list1"/>
    <dgm:cxn modelId="{A4D1A96D-C007-496F-A98B-D4FC6C12B0F7}" type="presParOf" srcId="{A09CB122-86FE-4BAB-9ECF-B705E7EADE6E}" destId="{CFA74CC3-EFE5-4AB0-96EF-EA25BF413CBE}" srcOrd="15" destOrd="0" presId="urn:microsoft.com/office/officeart/2005/8/layout/list1"/>
    <dgm:cxn modelId="{A1F0B7B9-8A80-4F84-B740-9445560D5DA7}" type="presParOf" srcId="{A09CB122-86FE-4BAB-9ECF-B705E7EADE6E}" destId="{6E03AA71-CA00-4ED7-871B-387D46B7EE8D}" srcOrd="16" destOrd="0" presId="urn:microsoft.com/office/officeart/2005/8/layout/list1"/>
    <dgm:cxn modelId="{8E737198-544E-4362-B613-71857887B2D5}" type="presParOf" srcId="{6E03AA71-CA00-4ED7-871B-387D46B7EE8D}" destId="{EAD942DA-14E0-4B8C-A832-8088A1A83AF3}" srcOrd="0" destOrd="0" presId="urn:microsoft.com/office/officeart/2005/8/layout/list1"/>
    <dgm:cxn modelId="{13028FF5-1C1A-4019-9719-44AB66B30C62}" type="presParOf" srcId="{6E03AA71-CA00-4ED7-871B-387D46B7EE8D}" destId="{D4A588F4-C857-4CA5-8B22-85E799220A6D}" srcOrd="1" destOrd="0" presId="urn:microsoft.com/office/officeart/2005/8/layout/list1"/>
    <dgm:cxn modelId="{E981CA4E-C03B-4DEA-AAAC-C2C54ABEED08}" type="presParOf" srcId="{A09CB122-86FE-4BAB-9ECF-B705E7EADE6E}" destId="{E5879C13-B002-4EE7-BDD4-F6289A829FCD}" srcOrd="17" destOrd="0" presId="urn:microsoft.com/office/officeart/2005/8/layout/list1"/>
    <dgm:cxn modelId="{E84B4BCE-7F9C-4895-8043-C680DA8148CA}" type="presParOf" srcId="{A09CB122-86FE-4BAB-9ECF-B705E7EADE6E}" destId="{104045F4-1081-4CF6-874C-68C473B339D4}" srcOrd="18"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1485712-8001-4490-8D03-FA2C31BC2873}" type="doc">
      <dgm:prSet loTypeId="urn:microsoft.com/office/officeart/2008/layout/PictureStrips" loCatId="list" qsTypeId="urn:microsoft.com/office/officeart/2005/8/quickstyle/simple2" qsCatId="simple" csTypeId="urn:microsoft.com/office/officeart/2005/8/colors/accent0_3" csCatId="mainScheme"/>
      <dgm:spPr/>
      <dgm:t>
        <a:bodyPr/>
        <a:lstStyle/>
        <a:p>
          <a:endParaRPr lang="zh-CN" altLang="en-US"/>
        </a:p>
      </dgm:t>
    </dgm:pt>
    <dgm:pt modelId="{5708F9DA-355C-4CFA-84D4-A3849C665D29}">
      <dgm:prSet/>
      <dgm:spPr/>
      <dgm:t>
        <a:bodyPr/>
        <a:lstStyle/>
        <a:p>
          <a:pPr algn="just" rtl="0"/>
          <a:r>
            <a:rPr lang="zh-CN" b="1" dirty="0" smtClean="0"/>
            <a:t>委托开发合同：</a:t>
          </a:r>
          <a:r>
            <a:rPr lang="zh-CN" dirty="0" smtClean="0"/>
            <a:t>指当事人一方委托另一方进行研究开发所订立的合同。</a:t>
          </a:r>
          <a:endParaRPr lang="zh-CN" dirty="0"/>
        </a:p>
      </dgm:t>
    </dgm:pt>
    <dgm:pt modelId="{27856800-E763-4603-97D9-A179B97AD148}" cxnId="{065F59AC-7934-4509-9A10-04B5511044BD}" type="parTrans">
      <dgm:prSet/>
      <dgm:spPr/>
      <dgm:t>
        <a:bodyPr/>
        <a:lstStyle/>
        <a:p>
          <a:pPr algn="just"/>
          <a:endParaRPr lang="zh-CN" altLang="en-US"/>
        </a:p>
      </dgm:t>
    </dgm:pt>
    <dgm:pt modelId="{506302BC-2BBF-4BF2-889B-8B2296B8C3B6}" cxnId="{065F59AC-7934-4509-9A10-04B5511044BD}" type="sibTrans">
      <dgm:prSet/>
      <dgm:spPr/>
      <dgm:t>
        <a:bodyPr/>
        <a:lstStyle/>
        <a:p>
          <a:pPr algn="just"/>
          <a:endParaRPr lang="zh-CN" altLang="en-US"/>
        </a:p>
      </dgm:t>
    </dgm:pt>
    <dgm:pt modelId="{EE071BDD-D740-43F5-8E4B-818D37067020}">
      <dgm:prSet/>
      <dgm:spPr/>
      <dgm:t>
        <a:bodyPr/>
        <a:lstStyle/>
        <a:p>
          <a:pPr algn="just" rtl="0"/>
          <a:r>
            <a:rPr lang="zh-CN" b="1" dirty="0" smtClean="0"/>
            <a:t>合作开发合同：</a:t>
          </a:r>
          <a:r>
            <a:rPr lang="zh-CN" dirty="0" smtClean="0"/>
            <a:t>指当事人双方共同研究开发所订立的合同。</a:t>
          </a:r>
          <a:endParaRPr lang="zh-CN" dirty="0"/>
        </a:p>
      </dgm:t>
    </dgm:pt>
    <dgm:pt modelId="{C9A2CE0D-5679-40D5-8506-36A731B86B11}" cxnId="{550C47D8-F691-44F4-9184-5ECC95B5869C}" type="parTrans">
      <dgm:prSet/>
      <dgm:spPr/>
      <dgm:t>
        <a:bodyPr/>
        <a:lstStyle/>
        <a:p>
          <a:pPr algn="just"/>
          <a:endParaRPr lang="zh-CN" altLang="en-US"/>
        </a:p>
      </dgm:t>
    </dgm:pt>
    <dgm:pt modelId="{F8344154-01BC-46C2-97DB-E78A3A82285C}" cxnId="{550C47D8-F691-44F4-9184-5ECC95B5869C}" type="sibTrans">
      <dgm:prSet/>
      <dgm:spPr/>
      <dgm:t>
        <a:bodyPr/>
        <a:lstStyle/>
        <a:p>
          <a:pPr algn="just"/>
          <a:endParaRPr lang="zh-CN" altLang="en-US"/>
        </a:p>
      </dgm:t>
    </dgm:pt>
    <dgm:pt modelId="{A18354E4-A6B9-43CA-BE28-965549EF3C90}" type="pres">
      <dgm:prSet presAssocID="{61485712-8001-4490-8D03-FA2C31BC2873}" presName="Name0" presStyleCnt="0">
        <dgm:presLayoutVars>
          <dgm:dir/>
          <dgm:resizeHandles val="exact"/>
        </dgm:presLayoutVars>
      </dgm:prSet>
      <dgm:spPr/>
    </dgm:pt>
    <dgm:pt modelId="{6A8F1E88-C51C-486A-B373-4B6CA89E2F31}" type="pres">
      <dgm:prSet presAssocID="{5708F9DA-355C-4CFA-84D4-A3849C665D29}" presName="composite" presStyleCnt="0"/>
      <dgm:spPr/>
    </dgm:pt>
    <dgm:pt modelId="{22AB918E-31F2-4765-AC60-BB110DDA762D}" type="pres">
      <dgm:prSet presAssocID="{5708F9DA-355C-4CFA-84D4-A3849C665D29}" presName="rect1" presStyleLbl="trAlignAcc1" presStyleIdx="0" presStyleCnt="2">
        <dgm:presLayoutVars>
          <dgm:bulletEnabled val="1"/>
        </dgm:presLayoutVars>
      </dgm:prSet>
      <dgm:spPr/>
    </dgm:pt>
    <dgm:pt modelId="{612DDAB4-0E77-46FF-AD16-33CEF3D1059F}" type="pres">
      <dgm:prSet presAssocID="{5708F9DA-355C-4CFA-84D4-A3849C665D29}" presName="rect2" presStyleLbl="fgImgPlace1" presStyleIdx="0" presStyleCnt="2"/>
      <dgm:spPr/>
    </dgm:pt>
    <dgm:pt modelId="{A3CD8555-FF18-4B96-A5C6-C2AB76D1FCC3}" type="pres">
      <dgm:prSet presAssocID="{506302BC-2BBF-4BF2-889B-8B2296B8C3B6}" presName="sibTrans" presStyleCnt="0"/>
      <dgm:spPr/>
    </dgm:pt>
    <dgm:pt modelId="{D56D7521-D7BF-4CA1-B554-5C09412B0759}" type="pres">
      <dgm:prSet presAssocID="{EE071BDD-D740-43F5-8E4B-818D37067020}" presName="composite" presStyleCnt="0"/>
      <dgm:spPr/>
    </dgm:pt>
    <dgm:pt modelId="{CC37517E-4C21-4C6E-8A9E-DEE904BF91B3}" type="pres">
      <dgm:prSet presAssocID="{EE071BDD-D740-43F5-8E4B-818D37067020}" presName="rect1" presStyleLbl="trAlignAcc1" presStyleIdx="1" presStyleCnt="2">
        <dgm:presLayoutVars>
          <dgm:bulletEnabled val="1"/>
        </dgm:presLayoutVars>
      </dgm:prSet>
      <dgm:spPr/>
    </dgm:pt>
    <dgm:pt modelId="{F69FC64B-3468-468B-A9DC-789445985E46}" type="pres">
      <dgm:prSet presAssocID="{EE071BDD-D740-43F5-8E4B-818D37067020}" presName="rect2" presStyleLbl="fgImgPlace1" presStyleIdx="1" presStyleCnt="2"/>
      <dgm:spPr/>
    </dgm:pt>
  </dgm:ptLst>
  <dgm:cxnLst>
    <dgm:cxn modelId="{C1217ADE-121D-43D1-BA9A-102518A8E878}" type="presOf" srcId="{EE071BDD-D740-43F5-8E4B-818D37067020}" destId="{CC37517E-4C21-4C6E-8A9E-DEE904BF91B3}" srcOrd="0" destOrd="0" presId="urn:microsoft.com/office/officeart/2008/layout/PictureStrips"/>
    <dgm:cxn modelId="{550C47D8-F691-44F4-9184-5ECC95B5869C}" srcId="{61485712-8001-4490-8D03-FA2C31BC2873}" destId="{EE071BDD-D740-43F5-8E4B-818D37067020}" srcOrd="1" destOrd="0" parTransId="{C9A2CE0D-5679-40D5-8506-36A731B86B11}" sibTransId="{F8344154-01BC-46C2-97DB-E78A3A82285C}"/>
    <dgm:cxn modelId="{065F59AC-7934-4509-9A10-04B5511044BD}" srcId="{61485712-8001-4490-8D03-FA2C31BC2873}" destId="{5708F9DA-355C-4CFA-84D4-A3849C665D29}" srcOrd="0" destOrd="0" parTransId="{27856800-E763-4603-97D9-A179B97AD148}" sibTransId="{506302BC-2BBF-4BF2-889B-8B2296B8C3B6}"/>
    <dgm:cxn modelId="{8DAEF62A-06B1-4169-BB26-5C6374532D8D}" type="presOf" srcId="{5708F9DA-355C-4CFA-84D4-A3849C665D29}" destId="{22AB918E-31F2-4765-AC60-BB110DDA762D}" srcOrd="0" destOrd="0" presId="urn:microsoft.com/office/officeart/2008/layout/PictureStrips"/>
    <dgm:cxn modelId="{823D2F67-1EFA-495F-9C6F-B6680D69F3A6}" type="presOf" srcId="{61485712-8001-4490-8D03-FA2C31BC2873}" destId="{A18354E4-A6B9-43CA-BE28-965549EF3C90}" srcOrd="0" destOrd="0" presId="urn:microsoft.com/office/officeart/2008/layout/PictureStrips"/>
    <dgm:cxn modelId="{0AF18DAB-BACF-46F5-AB49-4D04A7BD0D29}" type="presParOf" srcId="{A18354E4-A6B9-43CA-BE28-965549EF3C90}" destId="{6A8F1E88-C51C-486A-B373-4B6CA89E2F31}" srcOrd="0" destOrd="0" presId="urn:microsoft.com/office/officeart/2008/layout/PictureStrips"/>
    <dgm:cxn modelId="{2B149150-43A8-4E2A-B6CC-8F7569EF6805}" type="presParOf" srcId="{6A8F1E88-C51C-486A-B373-4B6CA89E2F31}" destId="{22AB918E-31F2-4765-AC60-BB110DDA762D}" srcOrd="0" destOrd="0" presId="urn:microsoft.com/office/officeart/2008/layout/PictureStrips"/>
    <dgm:cxn modelId="{1A19BD99-9035-44D0-AE7D-F666074FF164}" type="presParOf" srcId="{6A8F1E88-C51C-486A-B373-4B6CA89E2F31}" destId="{612DDAB4-0E77-46FF-AD16-33CEF3D1059F}" srcOrd="1" destOrd="0" presId="urn:microsoft.com/office/officeart/2008/layout/PictureStrips"/>
    <dgm:cxn modelId="{3CB6E0FA-C9EB-4949-A6D5-AC394E7B3E60}" type="presParOf" srcId="{A18354E4-A6B9-43CA-BE28-965549EF3C90}" destId="{A3CD8555-FF18-4B96-A5C6-C2AB76D1FCC3}" srcOrd="1" destOrd="0" presId="urn:microsoft.com/office/officeart/2008/layout/PictureStrips"/>
    <dgm:cxn modelId="{2202A9A7-D0E9-4318-9A71-D01EBEF01D16}" type="presParOf" srcId="{A18354E4-A6B9-43CA-BE28-965549EF3C90}" destId="{D56D7521-D7BF-4CA1-B554-5C09412B0759}" srcOrd="2" destOrd="0" presId="urn:microsoft.com/office/officeart/2008/layout/PictureStrips"/>
    <dgm:cxn modelId="{D2BF477B-D103-4922-A93E-F13B9E27D130}" type="presParOf" srcId="{D56D7521-D7BF-4CA1-B554-5C09412B0759}" destId="{CC37517E-4C21-4C6E-8A9E-DEE904BF91B3}" srcOrd="0" destOrd="0" presId="urn:microsoft.com/office/officeart/2008/layout/PictureStrips"/>
    <dgm:cxn modelId="{9A7122F8-8D63-4678-8EFB-DC1ECA61F80F}" type="presParOf" srcId="{D56D7521-D7BF-4CA1-B554-5C09412B0759}" destId="{F69FC64B-3468-468B-A9DC-789445985E46}" srcOrd="1" destOrd="0" presId="urn:microsoft.com/office/officeart/2008/layout/PictureStrips"/>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915000" cy="4389120"/>
        <a:chOff x="0" y="0"/>
        <a:chExt cx="5915000" cy="4389120"/>
      </a:xfrm>
    </dsp:grpSpPr>
    <dsp:sp modelId="{973DC6FC-8FE1-4346-93D9-E0F612E17198}">
      <dsp:nvSpPr>
        <dsp:cNvPr id="4" name="空心弧 3"/>
        <dsp:cNvSpPr/>
      </dsp:nvSpPr>
      <dsp:spPr bwMode="white">
        <a:xfrm>
          <a:off x="-4914449" y="-772929"/>
          <a:ext cx="5934977" cy="5934977"/>
        </a:xfrm>
        <a:prstGeom prst="blockArc">
          <a:avLst>
            <a:gd name="adj1" fmla="val 18900000"/>
            <a:gd name="adj2" fmla="val 2700000"/>
            <a:gd name="adj3" fmla="val 305"/>
          </a:avLst>
        </a:prstGeom>
      </dsp:spPr>
      <dsp:style>
        <a:lnRef idx="2">
          <a:schemeClr val="dk2">
            <a:shade val="60000"/>
          </a:schemeClr>
        </a:lnRef>
        <a:fillRef idx="0">
          <a:schemeClr val="dk2"/>
        </a:fillRef>
        <a:effectRef idx="0">
          <a:scrgbClr r="0" g="0" b="0"/>
        </a:effectRef>
        <a:fontRef idx="minor"/>
      </dsp:style>
      <dsp:txXfrm>
        <a:off x="-4914449" y="-772929"/>
        <a:ext cx="5934977" cy="5934977"/>
      </dsp:txXfrm>
    </dsp:sp>
    <dsp:sp modelId="{BFE5DC66-E9FD-4C87-93CE-D4C0337C701C}">
      <dsp:nvSpPr>
        <dsp:cNvPr id="7" name="矩形 6"/>
        <dsp:cNvSpPr/>
      </dsp:nvSpPr>
      <dsp:spPr bwMode="white">
        <a:xfrm>
          <a:off x="669780" y="438912"/>
          <a:ext cx="5245220" cy="877824"/>
        </a:xfrm>
        <a:prstGeom prst="rect">
          <a:avLst/>
        </a:prstGeom>
      </dsp:spPr>
      <dsp:style>
        <a:lnRef idx="3">
          <a:schemeClr val="lt2"/>
        </a:lnRef>
        <a:fillRef idx="1">
          <a:schemeClr val="dk2"/>
        </a:fillRef>
        <a:effectRef idx="1">
          <a:scrgbClr r="0" g="0" b="0"/>
        </a:effectRef>
        <a:fontRef idx="minor">
          <a:schemeClr val="lt1"/>
        </a:fontRef>
      </dsp:style>
      <dsp:txBody>
        <a:bodyPr lIns="696772" tIns="81280" rIns="81280" bIns="8128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rtl="0">
            <a:lnSpc>
              <a:spcPct val="100000"/>
            </a:lnSpc>
            <a:spcBef>
              <a:spcPct val="0"/>
            </a:spcBef>
            <a:spcAft>
              <a:spcPct val="35000"/>
            </a:spcAft>
          </a:pPr>
          <a:r>
            <a:rPr lang="zh-CN" altLang="en-US" sz="3200" b="1" smtClean="0"/>
            <a:t>背景介绍</a:t>
          </a:r>
          <a:endParaRPr lang="zh-CN" altLang="en-US" sz="3200" b="1"/>
        </a:p>
      </dsp:txBody>
      <dsp:txXfrm>
        <a:off x="669780" y="438912"/>
        <a:ext cx="5245220" cy="877824"/>
      </dsp:txXfrm>
    </dsp:sp>
    <dsp:sp modelId="{F078F177-0D99-47A3-8D8D-726BFBAA2296}">
      <dsp:nvSpPr>
        <dsp:cNvPr id="8" name="椭圆 7"/>
        <dsp:cNvSpPr/>
      </dsp:nvSpPr>
      <dsp:spPr bwMode="white">
        <a:xfrm>
          <a:off x="121140" y="329184"/>
          <a:ext cx="1097280" cy="1097280"/>
        </a:xfrm>
        <a:prstGeom prst="ellipse">
          <a:avLst/>
        </a:prstGeom>
      </dsp:spPr>
      <dsp:style>
        <a:lnRef idx="2">
          <a:schemeClr val="dk2"/>
        </a:lnRef>
        <a:fillRef idx="1">
          <a:schemeClr val="lt2"/>
        </a:fillRef>
        <a:effectRef idx="0">
          <a:scrgbClr r="0" g="0" b="0"/>
        </a:effectRef>
        <a:fontRef idx="minor"/>
      </dsp:style>
      <dsp:txXfrm>
        <a:off x="121140" y="329184"/>
        <a:ext cx="1097280" cy="1097280"/>
      </dsp:txXfrm>
    </dsp:sp>
    <dsp:sp modelId="{780A623D-AA16-453E-8E0D-B328D9B572E3}">
      <dsp:nvSpPr>
        <dsp:cNvPr id="9" name="矩形 8"/>
        <dsp:cNvSpPr/>
      </dsp:nvSpPr>
      <dsp:spPr bwMode="white">
        <a:xfrm>
          <a:off x="988869" y="1755648"/>
          <a:ext cx="4926131" cy="877824"/>
        </a:xfrm>
        <a:prstGeom prst="rect">
          <a:avLst/>
        </a:prstGeom>
      </dsp:spPr>
      <dsp:style>
        <a:lnRef idx="3">
          <a:schemeClr val="lt2"/>
        </a:lnRef>
        <a:fillRef idx="1">
          <a:schemeClr val="dk2"/>
        </a:fillRef>
        <a:effectRef idx="1">
          <a:scrgbClr r="0" g="0" b="0"/>
        </a:effectRef>
        <a:fontRef idx="minor">
          <a:schemeClr val="lt1"/>
        </a:fontRef>
      </dsp:style>
      <dsp:txBody>
        <a:bodyPr lIns="696772" tIns="81280" rIns="81280" bIns="8128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rtl="0">
            <a:lnSpc>
              <a:spcPct val="100000"/>
            </a:lnSpc>
            <a:spcBef>
              <a:spcPct val="0"/>
            </a:spcBef>
            <a:spcAft>
              <a:spcPct val="35000"/>
            </a:spcAft>
          </a:pPr>
          <a:r>
            <a:rPr lang="zh-CN" altLang="en-US" sz="3200" b="1" smtClean="0"/>
            <a:t>技术合同的种类</a:t>
          </a:r>
          <a:endParaRPr lang="zh-CN" altLang="en-US" sz="3200" b="1"/>
        </a:p>
      </dsp:txBody>
      <dsp:txXfrm>
        <a:off x="988869" y="1755648"/>
        <a:ext cx="4926131" cy="877824"/>
      </dsp:txXfrm>
    </dsp:sp>
    <dsp:sp modelId="{34BA21D1-5B87-4806-9471-B43CA64EEFA7}">
      <dsp:nvSpPr>
        <dsp:cNvPr id="10" name="椭圆 9"/>
        <dsp:cNvSpPr/>
      </dsp:nvSpPr>
      <dsp:spPr bwMode="white">
        <a:xfrm>
          <a:off x="440229" y="1645920"/>
          <a:ext cx="1097280" cy="1097280"/>
        </a:xfrm>
        <a:prstGeom prst="ellipse">
          <a:avLst/>
        </a:prstGeom>
      </dsp:spPr>
      <dsp:style>
        <a:lnRef idx="2">
          <a:schemeClr val="dk2"/>
        </a:lnRef>
        <a:fillRef idx="1">
          <a:schemeClr val="lt2"/>
        </a:fillRef>
        <a:effectRef idx="0">
          <a:scrgbClr r="0" g="0" b="0"/>
        </a:effectRef>
        <a:fontRef idx="minor"/>
      </dsp:style>
      <dsp:txXfrm>
        <a:off x="440229" y="1645920"/>
        <a:ext cx="1097280" cy="1097280"/>
      </dsp:txXfrm>
    </dsp:sp>
    <dsp:sp modelId="{D9982738-A2BA-4FC4-B7AD-D4061B5E4B41}">
      <dsp:nvSpPr>
        <dsp:cNvPr id="11" name="矩形 10"/>
        <dsp:cNvSpPr/>
      </dsp:nvSpPr>
      <dsp:spPr bwMode="white">
        <a:xfrm>
          <a:off x="669780" y="3072384"/>
          <a:ext cx="5245220" cy="877824"/>
        </a:xfrm>
        <a:prstGeom prst="rect">
          <a:avLst/>
        </a:prstGeom>
      </dsp:spPr>
      <dsp:style>
        <a:lnRef idx="3">
          <a:schemeClr val="lt2"/>
        </a:lnRef>
        <a:fillRef idx="1">
          <a:schemeClr val="dk2"/>
        </a:fillRef>
        <a:effectRef idx="1">
          <a:scrgbClr r="0" g="0" b="0"/>
        </a:effectRef>
        <a:fontRef idx="minor">
          <a:schemeClr val="lt1"/>
        </a:fontRef>
      </dsp:style>
      <dsp:txBody>
        <a:bodyPr lIns="696772" tIns="81280" rIns="81280" bIns="8128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rtl="0">
            <a:lnSpc>
              <a:spcPct val="100000"/>
            </a:lnSpc>
            <a:spcBef>
              <a:spcPct val="0"/>
            </a:spcBef>
            <a:spcAft>
              <a:spcPct val="35000"/>
            </a:spcAft>
          </a:pPr>
          <a:r>
            <a:rPr lang="zh-CN" altLang="en-US" sz="3200" b="1" dirty="0" smtClean="0"/>
            <a:t>横向科研项目办理流程</a:t>
          </a:r>
          <a:endParaRPr lang="zh-CN" altLang="en-US" sz="3200" b="1" dirty="0"/>
        </a:p>
      </dsp:txBody>
      <dsp:txXfrm>
        <a:off x="669780" y="3072384"/>
        <a:ext cx="5245220" cy="877824"/>
      </dsp:txXfrm>
    </dsp:sp>
    <dsp:sp modelId="{06BA97F5-F316-4E8A-8054-E92C8AAFACAC}">
      <dsp:nvSpPr>
        <dsp:cNvPr id="12" name="椭圆 11"/>
        <dsp:cNvSpPr/>
      </dsp:nvSpPr>
      <dsp:spPr bwMode="white">
        <a:xfrm>
          <a:off x="121140" y="2962656"/>
          <a:ext cx="1097280" cy="1097280"/>
        </a:xfrm>
        <a:prstGeom prst="ellipse">
          <a:avLst/>
        </a:prstGeom>
      </dsp:spPr>
      <dsp:style>
        <a:lnRef idx="2">
          <a:schemeClr val="dk2"/>
        </a:lnRef>
        <a:fillRef idx="1">
          <a:schemeClr val="lt2"/>
        </a:fillRef>
        <a:effectRef idx="0">
          <a:scrgbClr r="0" g="0" b="0"/>
        </a:effectRef>
        <a:fontRef idx="minor"/>
      </dsp:style>
      <dsp:txXfrm>
        <a:off x="121140" y="2962656"/>
        <a:ext cx="1097280" cy="1097280"/>
      </dsp:txXfrm>
    </dsp:sp>
    <dsp:sp modelId="{C95CF122-EFF4-4D3F-B483-EE588E724702}">
      <dsp:nvSpPr>
        <dsp:cNvPr id="3" name="矩形 2" hidden="1"/>
        <dsp:cNvSpPr/>
      </dsp:nvSpPr>
      <dsp:spPr bwMode="white">
        <a:xfrm>
          <a:off x="120643" y="90957"/>
          <a:ext cx="36000" cy="36000"/>
        </a:xfrm>
        <a:prstGeom prst="rect">
          <a:avLst/>
        </a:prstGeom>
      </dsp:spPr>
      <dsp:style>
        <a:lnRef idx="3">
          <a:schemeClr val="lt2"/>
        </a:lnRef>
        <a:fillRef idx="1">
          <a:schemeClr val="dk2"/>
        </a:fillRef>
        <a:effectRef idx="1">
          <a:scrgbClr r="0" g="0" b="0"/>
        </a:effectRef>
        <a:fontRef idx="minor">
          <a:schemeClr val="lt1"/>
        </a:fontRef>
      </dsp:style>
      <dsp:txXfrm>
        <a:off x="120643" y="90957"/>
        <a:ext cx="36000" cy="36000"/>
      </dsp:txXfrm>
    </dsp:sp>
    <dsp:sp modelId="{2091DD9D-9794-4756-9EF1-CC0D561C6940}">
      <dsp:nvSpPr>
        <dsp:cNvPr id="5" name="矩形 4" hidden="1"/>
        <dsp:cNvSpPr/>
      </dsp:nvSpPr>
      <dsp:spPr bwMode="white">
        <a:xfrm>
          <a:off x="984528" y="2176560"/>
          <a:ext cx="36000" cy="36000"/>
        </a:xfrm>
        <a:prstGeom prst="rect">
          <a:avLst/>
        </a:prstGeom>
      </dsp:spPr>
      <dsp:style>
        <a:lnRef idx="3">
          <a:schemeClr val="lt2"/>
        </a:lnRef>
        <a:fillRef idx="1">
          <a:schemeClr val="dk2"/>
        </a:fillRef>
        <a:effectRef idx="1">
          <a:scrgbClr r="0" g="0" b="0"/>
        </a:effectRef>
        <a:fontRef idx="minor">
          <a:schemeClr val="lt1"/>
        </a:fontRef>
      </dsp:style>
      <dsp:txXfrm>
        <a:off x="984528" y="2176560"/>
        <a:ext cx="36000" cy="36000"/>
      </dsp:txXfrm>
    </dsp:sp>
    <dsp:sp modelId="{CD0DAFA4-8B70-477D-B6F5-DDD1346478FD}">
      <dsp:nvSpPr>
        <dsp:cNvPr id="6" name="矩形 5" hidden="1"/>
        <dsp:cNvSpPr/>
      </dsp:nvSpPr>
      <dsp:spPr bwMode="white">
        <a:xfrm>
          <a:off x="120643" y="4262163"/>
          <a:ext cx="36000" cy="36000"/>
        </a:xfrm>
        <a:prstGeom prst="rect">
          <a:avLst/>
        </a:prstGeom>
      </dsp:spPr>
      <dsp:style>
        <a:lnRef idx="3">
          <a:schemeClr val="lt2"/>
        </a:lnRef>
        <a:fillRef idx="1">
          <a:schemeClr val="dk2"/>
        </a:fillRef>
        <a:effectRef idx="1">
          <a:scrgbClr r="0" g="0" b="0"/>
        </a:effectRef>
        <a:fontRef idx="minor">
          <a:schemeClr val="lt1"/>
        </a:fontRef>
      </dsp:style>
      <dsp:txXfrm>
        <a:off x="120643" y="4262163"/>
        <a:ext cx="36000" cy="36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776864" cy="4389120"/>
        <a:chOff x="0" y="0"/>
        <a:chExt cx="7776864" cy="4389120"/>
      </a:xfrm>
    </dsp:grpSpPr>
    <dsp:sp modelId="{02A7CE49-9917-4DB3-984B-81A01C51FF5C}">
      <dsp:nvSpPr>
        <dsp:cNvPr id="5" name="矩形 4"/>
        <dsp:cNvSpPr/>
      </dsp:nvSpPr>
      <dsp:spPr bwMode="white">
        <a:xfrm>
          <a:off x="0" y="371700"/>
          <a:ext cx="7776864" cy="478800"/>
        </a:xfrm>
        <a:prstGeom prst="rect">
          <a:avLst/>
        </a:prstGeom>
      </dsp:spPr>
      <dsp:style>
        <a:lnRef idx="2">
          <a:schemeClr val="dk2"/>
        </a:lnRef>
        <a:fillRef idx="1">
          <a:schemeClr val="lt2">
            <a:alpha val="90000"/>
          </a:schemeClr>
        </a:fillRef>
        <a:effectRef idx="0">
          <a:scrgbClr r="0" g="0" b="0"/>
        </a:effectRef>
        <a:fontRef idx="minor"/>
      </dsp:style>
      <dsp:txBody>
        <a:bodyPr lIns="603571" tIns="395731" rIns="603571" bIns="135128" anchor="t"/>
        <a:lstStyle>
          <a:lvl1pPr algn="l">
            <a:defRPr sz="19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endParaRPr>
            <a:solidFill>
              <a:schemeClr val="dk1"/>
            </a:solidFill>
          </a:endParaRPr>
        </a:p>
      </dsp:txBody>
      <dsp:txXfrm>
        <a:off x="0" y="371700"/>
        <a:ext cx="7776864" cy="478800"/>
      </dsp:txXfrm>
    </dsp:sp>
    <dsp:sp modelId="{2B533740-4643-4683-AC79-887B4060D777}">
      <dsp:nvSpPr>
        <dsp:cNvPr id="4" name="圆角矩形 3"/>
        <dsp:cNvSpPr/>
      </dsp:nvSpPr>
      <dsp:spPr bwMode="white">
        <a:xfrm>
          <a:off x="388843" y="91260"/>
          <a:ext cx="5443805" cy="560880"/>
        </a:xfrm>
        <a:prstGeom prst="roundRect">
          <a:avLst/>
        </a:prstGeom>
      </dsp:spPr>
      <dsp:style>
        <a:lnRef idx="2">
          <a:schemeClr val="lt2"/>
        </a:lnRef>
        <a:fillRef idx="1">
          <a:schemeClr val="dk2"/>
        </a:fillRef>
        <a:effectRef idx="0">
          <a:scrgbClr r="0" g="0" b="0"/>
        </a:effectRef>
        <a:fontRef idx="minor">
          <a:schemeClr val="lt1"/>
        </a:fontRef>
      </dsp:style>
      <dsp:txBody>
        <a:bodyPr lIns="205762" tIns="0" rIns="205762" bIns="0" anchor="ctr"/>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rtl="0">
            <a:lnSpc>
              <a:spcPct val="100000"/>
            </a:lnSpc>
            <a:spcBef>
              <a:spcPct val="0"/>
            </a:spcBef>
            <a:spcAft>
              <a:spcPct val="35000"/>
            </a:spcAft>
          </a:pPr>
          <a:r>
            <a:rPr lang="en-US" sz="2000" b="1" smtClean="0"/>
            <a:t>1.</a:t>
          </a:r>
          <a:r>
            <a:rPr lang="zh-CN" sz="2000" b="1" smtClean="0"/>
            <a:t>技术服务合同</a:t>
          </a:r>
          <a:endParaRPr lang="zh-CN" sz="2000" b="1"/>
        </a:p>
      </dsp:txBody>
      <dsp:txXfrm>
        <a:off x="388843" y="91260"/>
        <a:ext cx="5443805" cy="560880"/>
      </dsp:txXfrm>
    </dsp:sp>
    <dsp:sp modelId="{98CCEF33-C776-4BAA-88B6-1DA701708FBB}">
      <dsp:nvSpPr>
        <dsp:cNvPr id="8" name="矩形 7"/>
        <dsp:cNvSpPr/>
      </dsp:nvSpPr>
      <dsp:spPr bwMode="white">
        <a:xfrm>
          <a:off x="0" y="1233540"/>
          <a:ext cx="7776864" cy="478800"/>
        </a:xfrm>
        <a:prstGeom prst="rect">
          <a:avLst/>
        </a:prstGeom>
      </dsp:spPr>
      <dsp:style>
        <a:lnRef idx="2">
          <a:schemeClr val="dk2"/>
        </a:lnRef>
        <a:fillRef idx="1">
          <a:schemeClr val="lt2">
            <a:alpha val="90000"/>
          </a:schemeClr>
        </a:fillRef>
        <a:effectRef idx="0">
          <a:scrgbClr r="0" g="0" b="0"/>
        </a:effectRef>
        <a:fontRef idx="minor"/>
      </dsp:style>
      <dsp:txBody>
        <a:bodyPr lIns="603571" tIns="395731" rIns="603571" bIns="135128" anchor="t"/>
        <a:lstStyle>
          <a:lvl1pPr algn="l">
            <a:defRPr sz="19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endParaRPr>
            <a:solidFill>
              <a:schemeClr val="dk1"/>
            </a:solidFill>
          </a:endParaRPr>
        </a:p>
      </dsp:txBody>
      <dsp:txXfrm>
        <a:off x="0" y="1233540"/>
        <a:ext cx="7776864" cy="478800"/>
      </dsp:txXfrm>
    </dsp:sp>
    <dsp:sp modelId="{F5A9A95E-7DA8-4583-AB53-74BAF2A20D86}">
      <dsp:nvSpPr>
        <dsp:cNvPr id="7" name="圆角矩形 6"/>
        <dsp:cNvSpPr/>
      </dsp:nvSpPr>
      <dsp:spPr bwMode="white">
        <a:xfrm>
          <a:off x="388843" y="953100"/>
          <a:ext cx="5443805" cy="560880"/>
        </a:xfrm>
        <a:prstGeom prst="roundRect">
          <a:avLst/>
        </a:prstGeom>
      </dsp:spPr>
      <dsp:style>
        <a:lnRef idx="2">
          <a:schemeClr val="lt2"/>
        </a:lnRef>
        <a:fillRef idx="1">
          <a:schemeClr val="dk2"/>
        </a:fillRef>
        <a:effectRef idx="0">
          <a:scrgbClr r="0" g="0" b="0"/>
        </a:effectRef>
        <a:fontRef idx="minor">
          <a:schemeClr val="lt1"/>
        </a:fontRef>
      </dsp:style>
      <dsp:txBody>
        <a:bodyPr lIns="205762" tIns="0" rIns="205762" bIns="0" anchor="ctr"/>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rtl="0">
            <a:lnSpc>
              <a:spcPct val="100000"/>
            </a:lnSpc>
            <a:spcBef>
              <a:spcPct val="0"/>
            </a:spcBef>
            <a:spcAft>
              <a:spcPct val="35000"/>
            </a:spcAft>
          </a:pPr>
          <a:r>
            <a:rPr lang="en-US" sz="2000" b="1" dirty="0" smtClean="0"/>
            <a:t>2.</a:t>
          </a:r>
          <a:r>
            <a:rPr lang="zh-CN" sz="2000" b="1" dirty="0" smtClean="0"/>
            <a:t>技术开发（合作）或（委托）合同</a:t>
          </a:r>
          <a:endParaRPr lang="zh-CN" sz="2000" b="1" dirty="0"/>
        </a:p>
      </dsp:txBody>
      <dsp:txXfrm>
        <a:off x="388843" y="953100"/>
        <a:ext cx="5443805" cy="560880"/>
      </dsp:txXfrm>
    </dsp:sp>
    <dsp:sp modelId="{558A0464-D3EF-4155-8ED8-BCD9241B4194}">
      <dsp:nvSpPr>
        <dsp:cNvPr id="11" name="矩形 10"/>
        <dsp:cNvSpPr/>
      </dsp:nvSpPr>
      <dsp:spPr bwMode="white">
        <a:xfrm>
          <a:off x="0" y="2095380"/>
          <a:ext cx="7776864" cy="478800"/>
        </a:xfrm>
        <a:prstGeom prst="rect">
          <a:avLst/>
        </a:prstGeom>
      </dsp:spPr>
      <dsp:style>
        <a:lnRef idx="2">
          <a:schemeClr val="dk2"/>
        </a:lnRef>
        <a:fillRef idx="1">
          <a:schemeClr val="lt2">
            <a:alpha val="90000"/>
          </a:schemeClr>
        </a:fillRef>
        <a:effectRef idx="0">
          <a:scrgbClr r="0" g="0" b="0"/>
        </a:effectRef>
        <a:fontRef idx="minor"/>
      </dsp:style>
      <dsp:txBody>
        <a:bodyPr lIns="603571" tIns="395731" rIns="603571" bIns="135128" anchor="t"/>
        <a:lstStyle>
          <a:lvl1pPr algn="l">
            <a:defRPr sz="19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endParaRPr>
            <a:solidFill>
              <a:schemeClr val="dk1"/>
            </a:solidFill>
          </a:endParaRPr>
        </a:p>
      </dsp:txBody>
      <dsp:txXfrm>
        <a:off x="0" y="2095380"/>
        <a:ext cx="7776864" cy="478800"/>
      </dsp:txXfrm>
    </dsp:sp>
    <dsp:sp modelId="{C8D088E0-114F-4933-9C09-3A098C3109C0}">
      <dsp:nvSpPr>
        <dsp:cNvPr id="10" name="圆角矩形 9"/>
        <dsp:cNvSpPr/>
      </dsp:nvSpPr>
      <dsp:spPr bwMode="white">
        <a:xfrm>
          <a:off x="388843" y="1814940"/>
          <a:ext cx="5443805" cy="560880"/>
        </a:xfrm>
        <a:prstGeom prst="roundRect">
          <a:avLst/>
        </a:prstGeom>
      </dsp:spPr>
      <dsp:style>
        <a:lnRef idx="2">
          <a:schemeClr val="lt2"/>
        </a:lnRef>
        <a:fillRef idx="1">
          <a:schemeClr val="dk2"/>
        </a:fillRef>
        <a:effectRef idx="0">
          <a:scrgbClr r="0" g="0" b="0"/>
        </a:effectRef>
        <a:fontRef idx="minor">
          <a:schemeClr val="lt1"/>
        </a:fontRef>
      </dsp:style>
      <dsp:txBody>
        <a:bodyPr lIns="205762" tIns="0" rIns="205762" bIns="0" anchor="ctr"/>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rtl="0">
            <a:lnSpc>
              <a:spcPct val="100000"/>
            </a:lnSpc>
            <a:spcBef>
              <a:spcPct val="0"/>
            </a:spcBef>
            <a:spcAft>
              <a:spcPct val="35000"/>
            </a:spcAft>
          </a:pPr>
          <a:r>
            <a:rPr lang="en-US" sz="2000" b="1" smtClean="0"/>
            <a:t>3.</a:t>
          </a:r>
          <a:r>
            <a:rPr lang="zh-CN" sz="2000" b="1" smtClean="0"/>
            <a:t>技术咨询合同</a:t>
          </a:r>
          <a:endParaRPr lang="zh-CN" sz="2000" b="1"/>
        </a:p>
      </dsp:txBody>
      <dsp:txXfrm>
        <a:off x="388843" y="1814940"/>
        <a:ext cx="5443805" cy="560880"/>
      </dsp:txXfrm>
    </dsp:sp>
    <dsp:sp modelId="{6D991BB3-34C4-4C64-8CB1-178AACAD3946}">
      <dsp:nvSpPr>
        <dsp:cNvPr id="14" name="矩形 13"/>
        <dsp:cNvSpPr/>
      </dsp:nvSpPr>
      <dsp:spPr bwMode="white">
        <a:xfrm>
          <a:off x="0" y="2957220"/>
          <a:ext cx="7776864" cy="478800"/>
        </a:xfrm>
        <a:prstGeom prst="rect">
          <a:avLst/>
        </a:prstGeom>
      </dsp:spPr>
      <dsp:style>
        <a:lnRef idx="2">
          <a:schemeClr val="dk2"/>
        </a:lnRef>
        <a:fillRef idx="1">
          <a:schemeClr val="lt2">
            <a:alpha val="90000"/>
          </a:schemeClr>
        </a:fillRef>
        <a:effectRef idx="0">
          <a:scrgbClr r="0" g="0" b="0"/>
        </a:effectRef>
        <a:fontRef idx="minor"/>
      </dsp:style>
      <dsp:txBody>
        <a:bodyPr lIns="603571" tIns="395731" rIns="603571" bIns="135128" anchor="t"/>
        <a:lstStyle>
          <a:lvl1pPr algn="l">
            <a:defRPr sz="19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endParaRPr>
            <a:solidFill>
              <a:schemeClr val="dk1"/>
            </a:solidFill>
          </a:endParaRPr>
        </a:p>
      </dsp:txBody>
      <dsp:txXfrm>
        <a:off x="0" y="2957220"/>
        <a:ext cx="7776864" cy="478800"/>
      </dsp:txXfrm>
    </dsp:sp>
    <dsp:sp modelId="{2E69EB34-06A7-43E0-AD2F-ECFA1BEA9450}">
      <dsp:nvSpPr>
        <dsp:cNvPr id="13" name="圆角矩形 12"/>
        <dsp:cNvSpPr/>
      </dsp:nvSpPr>
      <dsp:spPr bwMode="white">
        <a:xfrm>
          <a:off x="388843" y="2676780"/>
          <a:ext cx="5443805" cy="560880"/>
        </a:xfrm>
        <a:prstGeom prst="roundRect">
          <a:avLst/>
        </a:prstGeom>
      </dsp:spPr>
      <dsp:style>
        <a:lnRef idx="2">
          <a:schemeClr val="lt2"/>
        </a:lnRef>
        <a:fillRef idx="1">
          <a:schemeClr val="dk2"/>
        </a:fillRef>
        <a:effectRef idx="0">
          <a:scrgbClr r="0" g="0" b="0"/>
        </a:effectRef>
        <a:fontRef idx="minor">
          <a:schemeClr val="lt1"/>
        </a:fontRef>
      </dsp:style>
      <dsp:txBody>
        <a:bodyPr lIns="205762" tIns="0" rIns="205762" bIns="0" anchor="ctr"/>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rtl="0">
            <a:lnSpc>
              <a:spcPct val="100000"/>
            </a:lnSpc>
            <a:spcBef>
              <a:spcPct val="0"/>
            </a:spcBef>
            <a:spcAft>
              <a:spcPct val="35000"/>
            </a:spcAft>
          </a:pPr>
          <a:r>
            <a:rPr lang="en-US" sz="2000" b="1" smtClean="0"/>
            <a:t>4.</a:t>
          </a:r>
          <a:r>
            <a:rPr lang="zh-CN" sz="2000" b="1" smtClean="0"/>
            <a:t>技术转让（专利权）或（技术秘密）合同</a:t>
          </a:r>
          <a:endParaRPr lang="zh-CN" sz="2000" b="1"/>
        </a:p>
      </dsp:txBody>
      <dsp:txXfrm>
        <a:off x="388843" y="2676780"/>
        <a:ext cx="5443805" cy="560880"/>
      </dsp:txXfrm>
    </dsp:sp>
    <dsp:sp modelId="{104045F4-1081-4CF6-874C-68C473B339D4}">
      <dsp:nvSpPr>
        <dsp:cNvPr id="17" name="矩形 16"/>
        <dsp:cNvSpPr/>
      </dsp:nvSpPr>
      <dsp:spPr bwMode="white">
        <a:xfrm>
          <a:off x="0" y="3819060"/>
          <a:ext cx="7776864" cy="478800"/>
        </a:xfrm>
        <a:prstGeom prst="rect">
          <a:avLst/>
        </a:prstGeom>
      </dsp:spPr>
      <dsp:style>
        <a:lnRef idx="2">
          <a:schemeClr val="dk2"/>
        </a:lnRef>
        <a:fillRef idx="1">
          <a:schemeClr val="lt2">
            <a:alpha val="90000"/>
          </a:schemeClr>
        </a:fillRef>
        <a:effectRef idx="0">
          <a:scrgbClr r="0" g="0" b="0"/>
        </a:effectRef>
        <a:fontRef idx="minor"/>
      </dsp:style>
      <dsp:txBody>
        <a:bodyPr lIns="603571" tIns="395731" rIns="603571" bIns="135128" anchor="t"/>
        <a:lstStyle>
          <a:lvl1pPr algn="l">
            <a:defRPr sz="19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endParaRPr>
            <a:solidFill>
              <a:schemeClr val="dk1"/>
            </a:solidFill>
          </a:endParaRPr>
        </a:p>
      </dsp:txBody>
      <dsp:txXfrm>
        <a:off x="0" y="3819060"/>
        <a:ext cx="7776864" cy="478800"/>
      </dsp:txXfrm>
    </dsp:sp>
    <dsp:sp modelId="{D4A588F4-C857-4CA5-8B22-85E799220A6D}">
      <dsp:nvSpPr>
        <dsp:cNvPr id="16" name="圆角矩形 15"/>
        <dsp:cNvSpPr/>
      </dsp:nvSpPr>
      <dsp:spPr bwMode="white">
        <a:xfrm>
          <a:off x="388843" y="3538620"/>
          <a:ext cx="5443805" cy="560880"/>
        </a:xfrm>
        <a:prstGeom prst="roundRect">
          <a:avLst/>
        </a:prstGeom>
      </dsp:spPr>
      <dsp:style>
        <a:lnRef idx="2">
          <a:schemeClr val="lt2"/>
        </a:lnRef>
        <a:fillRef idx="1">
          <a:schemeClr val="dk2"/>
        </a:fillRef>
        <a:effectRef idx="0">
          <a:scrgbClr r="0" g="0" b="0"/>
        </a:effectRef>
        <a:fontRef idx="minor">
          <a:schemeClr val="lt1"/>
        </a:fontRef>
      </dsp:style>
      <dsp:txBody>
        <a:bodyPr lIns="205762" tIns="0" rIns="205762" bIns="0" anchor="ctr"/>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rtl="0">
            <a:lnSpc>
              <a:spcPct val="100000"/>
            </a:lnSpc>
            <a:spcBef>
              <a:spcPct val="0"/>
            </a:spcBef>
            <a:spcAft>
              <a:spcPct val="35000"/>
            </a:spcAft>
          </a:pPr>
          <a:r>
            <a:rPr lang="en-US" sz="2000" b="1" smtClean="0"/>
            <a:t>5.</a:t>
          </a:r>
          <a:r>
            <a:rPr lang="zh-CN" sz="2000" b="1" smtClean="0"/>
            <a:t>技术许可合同</a:t>
          </a:r>
          <a:endParaRPr lang="zh-CN" sz="2000" b="1"/>
        </a:p>
      </dsp:txBody>
      <dsp:txXfrm>
        <a:off x="388843" y="3538620"/>
        <a:ext cx="5443805" cy="560880"/>
      </dsp:txXfrm>
    </dsp:sp>
    <dsp:sp modelId="{2BC6CD90-B5A3-4579-9E7F-EFE68259F316}">
      <dsp:nvSpPr>
        <dsp:cNvPr id="3" name="矩形 2" hidden="1"/>
        <dsp:cNvSpPr/>
      </dsp:nvSpPr>
      <dsp:spPr>
        <a:xfrm>
          <a:off x="0" y="91260"/>
          <a:ext cx="388843" cy="560880"/>
        </a:xfrm>
        <a:prstGeom prst="rect">
          <a:avLst/>
        </a:prstGeom>
      </dsp:spPr>
      <dsp:txXfrm>
        <a:off x="0" y="91260"/>
        <a:ext cx="388843" cy="560880"/>
      </dsp:txXfrm>
    </dsp:sp>
    <dsp:sp modelId="{B3CCE845-B2BE-41D8-8730-D5712C22EC41}">
      <dsp:nvSpPr>
        <dsp:cNvPr id="6" name="矩形 5" hidden="1"/>
        <dsp:cNvSpPr/>
      </dsp:nvSpPr>
      <dsp:spPr>
        <a:xfrm>
          <a:off x="0" y="953100"/>
          <a:ext cx="388843" cy="560880"/>
        </a:xfrm>
        <a:prstGeom prst="rect">
          <a:avLst/>
        </a:prstGeom>
      </dsp:spPr>
      <dsp:txXfrm>
        <a:off x="0" y="953100"/>
        <a:ext cx="388843" cy="560880"/>
      </dsp:txXfrm>
    </dsp:sp>
    <dsp:sp modelId="{39541F54-DEED-4BCD-98C1-1F30C248CB51}">
      <dsp:nvSpPr>
        <dsp:cNvPr id="9" name="矩形 8" hidden="1"/>
        <dsp:cNvSpPr/>
      </dsp:nvSpPr>
      <dsp:spPr>
        <a:xfrm>
          <a:off x="0" y="1814940"/>
          <a:ext cx="388843" cy="560880"/>
        </a:xfrm>
        <a:prstGeom prst="rect">
          <a:avLst/>
        </a:prstGeom>
      </dsp:spPr>
      <dsp:txXfrm>
        <a:off x="0" y="1814940"/>
        <a:ext cx="388843" cy="560880"/>
      </dsp:txXfrm>
    </dsp:sp>
    <dsp:sp modelId="{7D20BD5B-8CA3-4B46-AC02-94308E87F8CB}">
      <dsp:nvSpPr>
        <dsp:cNvPr id="12" name="矩形 11" hidden="1"/>
        <dsp:cNvSpPr/>
      </dsp:nvSpPr>
      <dsp:spPr>
        <a:xfrm>
          <a:off x="0" y="2676780"/>
          <a:ext cx="388843" cy="560880"/>
        </a:xfrm>
        <a:prstGeom prst="rect">
          <a:avLst/>
        </a:prstGeom>
      </dsp:spPr>
      <dsp:txXfrm>
        <a:off x="0" y="2676780"/>
        <a:ext cx="388843" cy="560880"/>
      </dsp:txXfrm>
    </dsp:sp>
    <dsp:sp modelId="{EAD942DA-14E0-4B8C-A832-8088A1A83AF3}">
      <dsp:nvSpPr>
        <dsp:cNvPr id="15" name="矩形 14" hidden="1"/>
        <dsp:cNvSpPr/>
      </dsp:nvSpPr>
      <dsp:spPr>
        <a:xfrm>
          <a:off x="0" y="3538620"/>
          <a:ext cx="388843" cy="560880"/>
        </a:xfrm>
        <a:prstGeom prst="rect">
          <a:avLst/>
        </a:prstGeom>
      </dsp:spPr>
      <dsp:txXfrm>
        <a:off x="0" y="3538620"/>
        <a:ext cx="388843" cy="560880"/>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992888" cy="1608212"/>
        <a:chOff x="0" y="0"/>
        <a:chExt cx="7992888" cy="1608212"/>
      </a:xfrm>
    </dsp:grpSpPr>
    <dsp:sp modelId="{22AB918E-31F2-4765-AC60-BB110DDA762D}">
      <dsp:nvSpPr>
        <dsp:cNvPr id="3" name="矩形 2"/>
        <dsp:cNvSpPr/>
      </dsp:nvSpPr>
      <dsp:spPr bwMode="white">
        <a:xfrm>
          <a:off x="157564" y="299601"/>
          <a:ext cx="3773958" cy="1179362"/>
        </a:xfrm>
        <a:prstGeom prst="rect">
          <a:avLst/>
        </a:prstGeom>
      </dsp:spPr>
      <dsp:style>
        <a:lnRef idx="1">
          <a:schemeClr val="dk2"/>
        </a:lnRef>
        <a:fillRef idx="1">
          <a:schemeClr val="lt2">
            <a:alpha val="40000"/>
          </a:schemeClr>
        </a:fillRef>
        <a:effectRef idx="0">
          <a:scrgbClr r="0" g="0" b="0"/>
        </a:effectRef>
        <a:fontRef idx="minor"/>
      </dsp:style>
      <dsp:txBody>
        <a:bodyPr lIns="798821" tIns="83820" rIns="83820" bIns="83820" anchor="ctr"/>
        <a:lstStyle>
          <a:lvl1pPr algn="l">
            <a:defRPr sz="22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gn="just" rtl="0">
            <a:lnSpc>
              <a:spcPct val="100000"/>
            </a:lnSpc>
            <a:spcBef>
              <a:spcPct val="0"/>
            </a:spcBef>
            <a:spcAft>
              <a:spcPct val="35000"/>
            </a:spcAft>
          </a:pPr>
          <a:r>
            <a:rPr lang="zh-CN" b="1" dirty="0" smtClean="0">
              <a:solidFill>
                <a:schemeClr val="dk1"/>
              </a:solidFill>
            </a:rPr>
            <a:t>委托开发合同：</a:t>
          </a:r>
          <a:r>
            <a:rPr lang="zh-CN" dirty="0" smtClean="0">
              <a:solidFill>
                <a:schemeClr val="dk1"/>
              </a:solidFill>
            </a:rPr>
            <a:t>指当事人一方委托另一方进行研究开发所订立的合同。</a:t>
          </a:r>
          <a:endParaRPr lang="zh-CN" dirty="0">
            <a:solidFill>
              <a:schemeClr val="dk1"/>
            </a:solidFill>
          </a:endParaRPr>
        </a:p>
      </dsp:txBody>
      <dsp:txXfrm>
        <a:off x="157564" y="299601"/>
        <a:ext cx="3773958" cy="1179362"/>
      </dsp:txXfrm>
    </dsp:sp>
    <dsp:sp modelId="{612DDAB4-0E77-46FF-AD16-33CEF3D1059F}">
      <dsp:nvSpPr>
        <dsp:cNvPr id="4" name="矩形 3"/>
        <dsp:cNvSpPr/>
      </dsp:nvSpPr>
      <dsp:spPr bwMode="white">
        <a:xfrm>
          <a:off x="316" y="129249"/>
          <a:ext cx="825553" cy="1238330"/>
        </a:xfrm>
        <a:prstGeom prst="rect">
          <a:avLst/>
        </a:prstGeom>
      </dsp:spPr>
      <dsp:style>
        <a:lnRef idx="3">
          <a:schemeClr val="lt2"/>
        </a:lnRef>
        <a:fillRef idx="1">
          <a:schemeClr val="dk2">
            <a:tint val="50000"/>
          </a:schemeClr>
        </a:fillRef>
        <a:effectRef idx="1">
          <a:scrgbClr r="0" g="0" b="0"/>
        </a:effectRef>
        <a:fontRef idx="minor"/>
      </dsp:style>
      <dsp:txXfrm>
        <a:off x="316" y="129249"/>
        <a:ext cx="825553" cy="1238330"/>
      </dsp:txXfrm>
    </dsp:sp>
    <dsp:sp modelId="{CC37517E-4C21-4C6E-8A9E-DEE904BF91B3}">
      <dsp:nvSpPr>
        <dsp:cNvPr id="5" name="矩形 4"/>
        <dsp:cNvSpPr/>
      </dsp:nvSpPr>
      <dsp:spPr bwMode="white">
        <a:xfrm>
          <a:off x="4219811" y="299601"/>
          <a:ext cx="3773958" cy="1179362"/>
        </a:xfrm>
        <a:prstGeom prst="rect">
          <a:avLst/>
        </a:prstGeom>
      </dsp:spPr>
      <dsp:style>
        <a:lnRef idx="1">
          <a:schemeClr val="dk2"/>
        </a:lnRef>
        <a:fillRef idx="1">
          <a:schemeClr val="lt2">
            <a:alpha val="40000"/>
          </a:schemeClr>
        </a:fillRef>
        <a:effectRef idx="0">
          <a:scrgbClr r="0" g="0" b="0"/>
        </a:effectRef>
        <a:fontRef idx="minor"/>
      </dsp:style>
      <dsp:txBody>
        <a:bodyPr lIns="798821" tIns="83820" rIns="83820" bIns="83820" anchor="ctr"/>
        <a:lstStyle>
          <a:lvl1pPr algn="l">
            <a:defRPr sz="22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gn="just" rtl="0">
            <a:lnSpc>
              <a:spcPct val="100000"/>
            </a:lnSpc>
            <a:spcBef>
              <a:spcPct val="0"/>
            </a:spcBef>
            <a:spcAft>
              <a:spcPct val="35000"/>
            </a:spcAft>
          </a:pPr>
          <a:r>
            <a:rPr lang="zh-CN" b="1" dirty="0" smtClean="0">
              <a:solidFill>
                <a:schemeClr val="dk1"/>
              </a:solidFill>
            </a:rPr>
            <a:t>合作开发合同：</a:t>
          </a:r>
          <a:r>
            <a:rPr lang="zh-CN" dirty="0" smtClean="0">
              <a:solidFill>
                <a:schemeClr val="dk1"/>
              </a:solidFill>
            </a:rPr>
            <a:t>指当事人双方共同研究开发所订立的合同。</a:t>
          </a:r>
          <a:endParaRPr lang="zh-CN" dirty="0">
            <a:solidFill>
              <a:schemeClr val="dk1"/>
            </a:solidFill>
          </a:endParaRPr>
        </a:p>
      </dsp:txBody>
      <dsp:txXfrm>
        <a:off x="4219811" y="299601"/>
        <a:ext cx="3773958" cy="1179362"/>
      </dsp:txXfrm>
    </dsp:sp>
    <dsp:sp modelId="{F69FC64B-3468-468B-A9DC-789445985E46}">
      <dsp:nvSpPr>
        <dsp:cNvPr id="6" name="矩形 5"/>
        <dsp:cNvSpPr/>
      </dsp:nvSpPr>
      <dsp:spPr bwMode="white">
        <a:xfrm>
          <a:off x="4062563" y="129249"/>
          <a:ext cx="825553" cy="1238330"/>
        </a:xfrm>
        <a:prstGeom prst="rect">
          <a:avLst/>
        </a:prstGeom>
      </dsp:spPr>
      <dsp:style>
        <a:lnRef idx="3">
          <a:schemeClr val="lt2"/>
        </a:lnRef>
        <a:fillRef idx="1">
          <a:schemeClr val="dk2">
            <a:tint val="50000"/>
          </a:schemeClr>
        </a:fillRef>
        <a:effectRef idx="1">
          <a:scrgbClr r="0" g="0" b="0"/>
        </a:effectRef>
        <a:fontRef idx="minor"/>
      </dsp:style>
      <dsp:txXfrm>
        <a:off x="4062563" y="129249"/>
        <a:ext cx="825553" cy="1238330"/>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srcNode" val="srcNode"/>
            <dgm:param type="dstNode" val="dstNode"/>
            <dgm:param type="endSty" val="noArr"/>
            <dgm:param type="connRout" val="curve"/>
            <dgm:param type="begPts" val="ctr"/>
            <dgm:param type="endPts" val="ct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parTxRTLAlign" val="l"/>
                <dgm:param type="shpTxLTRAlignCh" val="l"/>
                <dgm:param type="shpTxRTLAlignCh" val="l"/>
              </dgm:alg>
            </dgm:if>
            <dgm:else name="Name2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parTxRTLAlign" val="l"/>
                <dgm:param type="shpTxLTRAlignCh" val="l"/>
                <dgm:param type="shpTxRTLAlignCh" val="l"/>
              </dgm:alg>
            </dgm:if>
            <dgm:else name="Name3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parTxRTLAlign" val="l"/>
                <dgm:param type="shpTxLTRAlignCh" val="l"/>
                <dgm:param type="shpTxRTLAlignCh" val="l"/>
              </dgm:alg>
            </dgm:if>
            <dgm:else name="Name3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parTxRTLAlign" val="l"/>
                <dgm:param type="shpTxLTRAlignCh" val="l"/>
                <dgm:param type="shpTxRTLAlignCh" val="l"/>
              </dgm:alg>
            </dgm:if>
            <dgm:else name="Name4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parTxRTLAlign" val="l"/>
                <dgm:param type="shpTxLTRAlignCh" val="l"/>
                <dgm:param type="shpTxRTLAlignCh" val="l"/>
              </dgm:alg>
            </dgm:if>
            <dgm:else name="Name4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parTxRTLAlign" val="l"/>
                <dgm:param type="shpTxLTRAlignCh" val="l"/>
                <dgm:param type="shpTxRTLAlignCh" val="l"/>
              </dgm:alg>
            </dgm:if>
            <dgm:else name="Name5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parTxRTLAlign" val="l"/>
                <dgm:param type="shpTxLTRAlignCh" val="l"/>
                <dgm:param type="shpTxRTLAlignCh" val="l"/>
              </dgm:alg>
            </dgm:if>
            <dgm:else name="Name5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Date Placeholder 29"/>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19" name="Footer Placeholder 18"/>
          <p:cNvSpPr>
            <a:spLocks noGrp="1"/>
          </p:cNvSpPr>
          <p:nvPr>
            <p:ph type="ftr" sz="quarter" idx="11"/>
          </p:nvPr>
        </p:nvSpPr>
        <p:spPr/>
        <p:txBody>
          <a:bodyPr/>
          <a:lstStyle/>
          <a:p>
            <a:endParaRPr lang="zh-CN" altLang="en-US"/>
          </a:p>
        </p:txBody>
      </p:sp>
      <p:sp>
        <p:nvSpPr>
          <p:cNvPr id="27" name="Slide Number Placeholder 26"/>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zh-CN" altLang="en-US" smtClean="0"/>
              <a:t>单击此处编辑母版标题样式</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zh-CN" altLang="en-US" smtClean="0"/>
              <a:t>单击此处编辑母版标题样式</a:t>
            </a:r>
            <a:endParaRPr kumimoji="0" lang="en-US"/>
          </a:p>
        </p:txBody>
      </p:sp>
      <p:sp>
        <p:nvSpPr>
          <p:cNvPr id="3" name="Content Placeholder 2"/>
          <p:cNvSpPr>
            <a:spLocks noGrp="1"/>
          </p:cNvSpPr>
          <p:nvPr>
            <p:ph idx="1"/>
          </p:nvPr>
        </p:nvSpPr>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4" name="Date Placeholder 3"/>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Date Placeholder 4"/>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Date Placeholder 6"/>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Date Placeholder 2"/>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endParaRPr kumimoji="0" lang="zh-CN" altLang="en-US" smtClean="0"/>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Date Placeholder 4"/>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
        <p:nvSpPr>
          <p:cNvPr id="5" name="Date Placeholder 4"/>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a:xfrm>
            <a:off x="8077200" y="6356350"/>
            <a:ext cx="609600" cy="365125"/>
          </a:xfrm>
        </p:spPr>
        <p:txBody>
          <a:bodyPr/>
          <a:lstStyle/>
          <a:p>
            <a:fld id="{336C324B-F1AB-426E-99ED-0ABE38896EAE}" type="slidenum">
              <a:rPr lang="zh-CN" altLang="en-US" smtClean="0"/>
            </a:fld>
            <a:endParaRPr lang="zh-CN" alt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Freeform 9"/>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070DB1E-9ABA-44EC-A9B5-5B54D04E82C8}" type="datetimeFigureOut">
              <a:rPr lang="zh-CN" altLang="en-US" smtClean="0"/>
            </a:fld>
            <a:endParaRPr lang="zh-CN" alt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336C324B-F1AB-426E-99ED-0ABE38896EAE}" type="slidenum">
              <a:rPr lang="zh-CN" altLang="en-US" smtClean="0"/>
            </a:fld>
            <a:endParaRPr lang="zh-CN" altLang="en-US"/>
          </a:p>
        </p:txBody>
      </p:sp>
      <p:grpSp>
        <p:nvGrpSpPr>
          <p:cNvPr id="2" name="Group 1"/>
          <p:cNvGrpSpPr/>
          <p:nvPr/>
        </p:nvGrpSpPr>
        <p:grpSpPr>
          <a:xfrm>
            <a:off x="-19017" y="202408"/>
            <a:ext cx="9180548" cy="649224"/>
            <a:chOff x="-19045" y="216550"/>
            <a:chExt cx="9180548" cy="649224"/>
          </a:xfrm>
        </p:grpSpPr>
        <p:sp>
          <p:nvSpPr>
            <p:cNvPr id="12" name="Freeform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panose="05020102010507070707"/>
        <a:buChar char=""/>
        <a:defRPr kumimoji="0" sz="2600" kern="1200">
          <a:solidFill>
            <a:schemeClr val="tx1"/>
          </a:solidFill>
          <a:latin typeface="+mn-lt"/>
          <a:ea typeface="+mn-ea"/>
          <a:cs typeface="+mn-cs"/>
        </a:defRPr>
      </a:lvl1pPr>
      <a:lvl2pPr marL="640080" indent="-247015" algn="l" rtl="0" eaLnBrk="1" latinLnBrk="0" hangingPunct="1">
        <a:spcBef>
          <a:spcPct val="20000"/>
        </a:spcBef>
        <a:buClr>
          <a:schemeClr val="accent1"/>
        </a:buClr>
        <a:buSzPct val="85000"/>
        <a:buFont typeface="Wingdings 2" panose="05020102010507070707"/>
        <a:buChar char=""/>
        <a:defRPr kumimoji="0" sz="2400" kern="1200">
          <a:solidFill>
            <a:schemeClr val="tx1"/>
          </a:solidFill>
          <a:latin typeface="+mn-lt"/>
          <a:ea typeface="+mn-ea"/>
          <a:cs typeface="+mn-cs"/>
        </a:defRPr>
      </a:lvl2pPr>
      <a:lvl3pPr marL="914400" indent="-247015" algn="l" rtl="0" eaLnBrk="1" latinLnBrk="0" hangingPunct="1">
        <a:spcBef>
          <a:spcPct val="20000"/>
        </a:spcBef>
        <a:buClr>
          <a:schemeClr val="accent2"/>
        </a:buClr>
        <a:buSzPct val="70000"/>
        <a:buFont typeface="Wingdings 2" panose="05020102010507070707"/>
        <a:buChar char=""/>
        <a:defRPr kumimoji="0" sz="2100" kern="1200">
          <a:solidFill>
            <a:schemeClr val="tx1"/>
          </a:solidFill>
          <a:latin typeface="+mn-lt"/>
          <a:ea typeface="+mn-ea"/>
          <a:cs typeface="+mn-cs"/>
        </a:defRPr>
      </a:lvl3pPr>
      <a:lvl4pPr marL="1188720" indent="-210185" algn="l" rtl="0" eaLnBrk="1" latinLnBrk="0" hangingPunct="1">
        <a:spcBef>
          <a:spcPct val="20000"/>
        </a:spcBef>
        <a:buClr>
          <a:schemeClr val="accent3"/>
        </a:buClr>
        <a:buSzPct val="65000"/>
        <a:buFont typeface="Wingdings 2" panose="05020102010507070707"/>
        <a:buChar char=""/>
        <a:defRPr kumimoji="0" sz="2000" kern="1200">
          <a:solidFill>
            <a:schemeClr val="tx1"/>
          </a:solidFill>
          <a:latin typeface="+mn-lt"/>
          <a:ea typeface="+mn-ea"/>
          <a:cs typeface="+mn-cs"/>
        </a:defRPr>
      </a:lvl4pPr>
      <a:lvl5pPr marL="1463040" indent="-210185" algn="l" rtl="0" eaLnBrk="1" latinLnBrk="0" hangingPunct="1">
        <a:spcBef>
          <a:spcPct val="20000"/>
        </a:spcBef>
        <a:buClr>
          <a:schemeClr val="accent4"/>
        </a:buClr>
        <a:buSzPct val="65000"/>
        <a:buFont typeface="Wingdings 2" panose="05020102010507070707"/>
        <a:buChar char=""/>
        <a:defRPr kumimoji="0" sz="2000" kern="1200">
          <a:solidFill>
            <a:schemeClr val="tx1"/>
          </a:solidFill>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tags" Target="../tags/tag1.xml"/></Relationships>
</file>

<file path=ppt/slides/_rels/slide19.xml.rels><?xml version="1.0" encoding="UTF-8" standalone="yes"?>
<Relationships xmlns="http://schemas.openxmlformats.org/package/2006/relationships"><Relationship Id="rId4" Type="http://schemas.openxmlformats.org/officeDocument/2006/relationships/comments" Target="../comments/comment1.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png"/><Relationship Id="rId3" Type="http://schemas.openxmlformats.org/officeDocument/2006/relationships/tags" Target="../tags/tag3.xml"/><Relationship Id="rId2" Type="http://schemas.openxmlformats.org/officeDocument/2006/relationships/image" Target="../media/image5.png"/><Relationship Id="rId1" Type="http://schemas.openxmlformats.org/officeDocument/2006/relationships/tags" Target="../tags/tag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tags" Target="../tags/tag4.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2.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tags" Target="../tags/tag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hemeOverride" Target="../theme/themeOverride4.xml"/><Relationship Id="rId4" Type="http://schemas.openxmlformats.org/officeDocument/2006/relationships/image" Target="../media/image16.png"/><Relationship Id="rId3" Type="http://schemas.openxmlformats.org/officeDocument/2006/relationships/tags" Target="../tags/tag7.xml"/><Relationship Id="rId2" Type="http://schemas.openxmlformats.org/officeDocument/2006/relationships/image" Target="../media/image15.png"/><Relationship Id="rId1" Type="http://schemas.openxmlformats.org/officeDocument/2006/relationships/tags" Target="../tags/tag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tags" Target="../tags/tag8.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tags" Target="../tags/tag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539552" y="2348880"/>
            <a:ext cx="7704856" cy="2232248"/>
          </a:xfrm>
        </p:spPr>
        <p:txBody>
          <a:bodyPr>
            <a:normAutofit lnSpcReduction="10000"/>
          </a:bodyPr>
          <a:lstStyle/>
          <a:p>
            <a:pPr algn="ctr"/>
            <a:r>
              <a:rPr lang="zh-CN" altLang="en-US" sz="6600" b="1" dirty="0" smtClean="0">
                <a:solidFill>
                  <a:schemeClr val="tx1"/>
                </a:solidFill>
              </a:rPr>
              <a:t>横向科研项目</a:t>
            </a:r>
            <a:endParaRPr lang="en-US" altLang="zh-CN" sz="6600" b="1" dirty="0" smtClean="0">
              <a:solidFill>
                <a:schemeClr val="tx1"/>
              </a:solidFill>
            </a:endParaRPr>
          </a:p>
          <a:p>
            <a:pPr algn="ctr"/>
            <a:r>
              <a:rPr lang="zh-CN" altLang="en-US" sz="6600" b="1" dirty="0" smtClean="0">
                <a:solidFill>
                  <a:schemeClr val="tx1"/>
                </a:solidFill>
              </a:rPr>
              <a:t>业务培训</a:t>
            </a:r>
            <a:endParaRPr lang="zh-CN" altLang="en-US" sz="6600" b="1" dirty="0">
              <a:solidFill>
                <a:schemeClr val="tx1"/>
              </a:solidFill>
            </a:endParaRPr>
          </a:p>
        </p:txBody>
      </p:sp>
      <p:sp>
        <p:nvSpPr>
          <p:cNvPr id="4" name="文本框 3"/>
          <p:cNvSpPr txBox="1"/>
          <p:nvPr/>
        </p:nvSpPr>
        <p:spPr>
          <a:xfrm>
            <a:off x="5364088" y="5373216"/>
            <a:ext cx="3312368" cy="1198880"/>
          </a:xfrm>
          <a:prstGeom prst="rect">
            <a:avLst/>
          </a:prstGeom>
          <a:noFill/>
        </p:spPr>
        <p:txBody>
          <a:bodyPr wrap="square" rtlCol="0">
            <a:spAutoFit/>
          </a:bodyPr>
          <a:lstStyle/>
          <a:p>
            <a:r>
              <a:rPr lang="zh-CN" altLang="en-US" sz="2400" b="1" dirty="0" smtClean="0"/>
              <a:t>培训时间：</a:t>
            </a:r>
            <a:r>
              <a:rPr lang="en-US" altLang="zh-CN" sz="2400" b="1" dirty="0" smtClean="0"/>
              <a:t>2024</a:t>
            </a:r>
            <a:r>
              <a:rPr lang="zh-CN" altLang="en-US" sz="2400" b="1" dirty="0" smtClean="0"/>
              <a:t>年</a:t>
            </a:r>
            <a:r>
              <a:rPr lang="en-US" altLang="zh-CN" sz="2400" b="1" dirty="0" smtClean="0"/>
              <a:t>9</a:t>
            </a:r>
            <a:r>
              <a:rPr lang="zh-CN" altLang="en-US" sz="2400" b="1" dirty="0" smtClean="0"/>
              <a:t>月</a:t>
            </a:r>
            <a:endParaRPr lang="en-US" altLang="zh-CN" sz="2400" b="1" dirty="0" smtClean="0"/>
          </a:p>
          <a:p>
            <a:r>
              <a:rPr lang="zh-CN" altLang="en-US" sz="2400" b="1" dirty="0" smtClean="0"/>
              <a:t>培训人：侯功显</a:t>
            </a:r>
            <a:endParaRPr lang="zh-CN" altLang="en-US" sz="2400" b="1" dirty="0" smtClean="0"/>
          </a:p>
          <a:p>
            <a:r>
              <a:rPr lang="en-US" altLang="zh-CN" sz="2400" b="1" dirty="0"/>
              <a:t>           15307157870</a:t>
            </a:r>
            <a:endParaRPr lang="en-US" altLang="zh-CN" sz="24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5530" y="476672"/>
            <a:ext cx="8229600" cy="1143000"/>
          </a:xfrm>
        </p:spPr>
        <p:txBody>
          <a:bodyPr>
            <a:normAutofit/>
          </a:bodyPr>
          <a:lstStyle/>
          <a:p>
            <a:pPr algn="ctr"/>
            <a:r>
              <a:rPr lang="zh-CN" altLang="en-US" dirty="0"/>
              <a:t>技术服务合同</a:t>
            </a:r>
            <a:r>
              <a:rPr lang="zh-CN" altLang="en-US" dirty="0"/>
              <a:t>范围的界定</a:t>
            </a:r>
            <a:endParaRPr lang="zh-CN" altLang="en-US" dirty="0"/>
          </a:p>
        </p:txBody>
      </p:sp>
      <p:sp>
        <p:nvSpPr>
          <p:cNvPr id="3" name="内容占位符 2"/>
          <p:cNvSpPr>
            <a:spLocks noGrp="1"/>
          </p:cNvSpPr>
          <p:nvPr>
            <p:ph idx="1"/>
          </p:nvPr>
        </p:nvSpPr>
        <p:spPr>
          <a:xfrm>
            <a:off x="455530" y="1844824"/>
            <a:ext cx="8229600" cy="4320480"/>
          </a:xfrm>
        </p:spPr>
        <p:txBody>
          <a:bodyPr>
            <a:normAutofit/>
          </a:bodyPr>
          <a:lstStyle/>
          <a:p>
            <a:pPr marL="342900" lvl="0" indent="-342900" fontAlgn="base">
              <a:lnSpc>
                <a:spcPct val="110000"/>
              </a:lnSpc>
              <a:spcAft>
                <a:spcPct val="0"/>
              </a:spcAft>
              <a:buClr>
                <a:srgbClr val="0C71E0"/>
              </a:buClr>
              <a:buSzTx/>
              <a:buNone/>
            </a:pPr>
            <a:r>
              <a:rPr lang="zh-CN" altLang="en-US" sz="1100" b="1" kern="0" dirty="0" smtClean="0">
                <a:latin typeface="Verdana" panose="020B0604030504040204"/>
                <a:ea typeface="宋体" panose="02010600030101010101" pitchFamily="2" charset="-122"/>
              </a:rPr>
              <a:t>（</a:t>
            </a:r>
            <a:r>
              <a:rPr lang="en-US" altLang="zh-CN" sz="1300" b="1" kern="0" dirty="0">
                <a:latin typeface="Verdana" panose="020B0604030504040204"/>
                <a:ea typeface="宋体" panose="02010600030101010101" pitchFamily="2" charset="-122"/>
              </a:rPr>
              <a:t>1</a:t>
            </a:r>
            <a:r>
              <a:rPr lang="zh-CN" altLang="en-US" sz="1300" b="1" kern="0" dirty="0">
                <a:latin typeface="Verdana" panose="020B0604030504040204"/>
                <a:ea typeface="宋体" panose="02010600030101010101" pitchFamily="2" charset="-122"/>
              </a:rPr>
              <a:t>）产品设计服务，包括关键零部件、国产化配套件、专用工模量具及工装设计和具有特殊技术要求的非标准设备的设计，以及其他改进产品结构的设计。</a:t>
            </a:r>
            <a:endParaRPr lang="zh-CN" altLang="en-US" sz="1300" b="1" kern="0" dirty="0">
              <a:latin typeface="Verdana" panose="020B0604030504040204"/>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Verdana" panose="020B0604030504040204"/>
                <a:ea typeface="宋体" panose="02010600030101010101" pitchFamily="2" charset="-122"/>
              </a:rPr>
              <a:t>（</a:t>
            </a:r>
            <a:r>
              <a:rPr lang="en-US" altLang="zh-CN" sz="1300" b="1" kern="0" dirty="0">
                <a:latin typeface="Verdana" panose="020B0604030504040204"/>
                <a:ea typeface="宋体" panose="02010600030101010101" pitchFamily="2" charset="-122"/>
              </a:rPr>
              <a:t>2</a:t>
            </a:r>
            <a:r>
              <a:rPr lang="zh-CN" altLang="en-US" sz="1300" b="1" kern="0" dirty="0">
                <a:latin typeface="Verdana" panose="020B0604030504040204"/>
                <a:ea typeface="宋体" panose="02010600030101010101" pitchFamily="2" charset="-122"/>
              </a:rPr>
              <a:t>）工艺服务，包括有特殊技术要求的工艺编制、新产品试制中的工艺技术指导，以及其他工艺流程的改进设计。</a:t>
            </a:r>
            <a:endParaRPr lang="zh-CN" altLang="en-US" sz="1300" b="1" kern="0" dirty="0">
              <a:latin typeface="Verdana" panose="020B0604030504040204"/>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Verdana" panose="020B0604030504040204"/>
                <a:ea typeface="宋体" panose="02010600030101010101" pitchFamily="2" charset="-122"/>
              </a:rPr>
              <a:t>（</a:t>
            </a:r>
            <a:r>
              <a:rPr lang="en-US" altLang="zh-CN" sz="1300" b="1" kern="0" dirty="0">
                <a:latin typeface="Verdana" panose="020B0604030504040204"/>
                <a:ea typeface="宋体" panose="02010600030101010101" pitchFamily="2" charset="-122"/>
              </a:rPr>
              <a:t>3</a:t>
            </a:r>
            <a:r>
              <a:rPr lang="zh-CN" altLang="en-US" sz="1300" b="1" kern="0" dirty="0">
                <a:latin typeface="Verdana" panose="020B0604030504040204"/>
                <a:ea typeface="宋体" panose="02010600030101010101" pitchFamily="2" charset="-122"/>
              </a:rPr>
              <a:t>）测试分析服务，包括有特殊技术要求的技术成果测试分析，新产品、新材料、植物新品种性能的测试分析，以及其他非标准化的测试分析。</a:t>
            </a:r>
            <a:endParaRPr lang="zh-CN" altLang="en-US" sz="1300" b="1" kern="0" dirty="0">
              <a:latin typeface="Verdana" panose="020B0604030504040204"/>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Verdana" panose="020B0604030504040204"/>
                <a:ea typeface="宋体" panose="02010600030101010101" pitchFamily="2" charset="-122"/>
              </a:rPr>
              <a:t>（</a:t>
            </a:r>
            <a:r>
              <a:rPr lang="en-US" altLang="zh-CN" sz="1300" b="1" kern="0" dirty="0">
                <a:latin typeface="Verdana" panose="020B0604030504040204"/>
                <a:ea typeface="宋体" panose="02010600030101010101" pitchFamily="2" charset="-122"/>
              </a:rPr>
              <a:t>4</a:t>
            </a:r>
            <a:r>
              <a:rPr lang="zh-CN" altLang="en-US" sz="1300" b="1" kern="0" dirty="0">
                <a:latin typeface="Verdana" panose="020B0604030504040204"/>
                <a:ea typeface="宋体" panose="02010600030101010101" pitchFamily="2" charset="-122"/>
              </a:rPr>
              <a:t>）计算机技术应用服务，包括计算机硬件、软件、嵌入式系统、计算机网络技术的应用服务，计算机辅助设计系统（</a:t>
            </a:r>
            <a:r>
              <a:rPr lang="en-US" altLang="zh-CN" sz="1300" b="1" kern="0" dirty="0">
                <a:latin typeface="Verdana" panose="020B0604030504040204"/>
                <a:ea typeface="宋体" panose="02010600030101010101" pitchFamily="2" charset="-122"/>
              </a:rPr>
              <a:t>CAD</a:t>
            </a:r>
            <a:r>
              <a:rPr lang="zh-CN" altLang="en-US" sz="1300" b="1" kern="0" dirty="0">
                <a:latin typeface="Verdana" panose="020B0604030504040204"/>
                <a:ea typeface="宋体" panose="02010600030101010101" pitchFamily="2" charset="-122"/>
              </a:rPr>
              <a:t>）和计算机集成制造系统（</a:t>
            </a:r>
            <a:r>
              <a:rPr lang="en-US" altLang="zh-CN" sz="1300" b="1" kern="0" dirty="0">
                <a:latin typeface="Verdana" panose="020B0604030504040204"/>
                <a:ea typeface="宋体" panose="02010600030101010101" pitchFamily="2" charset="-122"/>
              </a:rPr>
              <a:t>CIMS</a:t>
            </a:r>
            <a:r>
              <a:rPr lang="zh-CN" altLang="en-US" sz="1300" b="1" kern="0" dirty="0">
                <a:latin typeface="Verdana" panose="020B0604030504040204"/>
                <a:ea typeface="宋体" panose="02010600030101010101" pitchFamily="2" charset="-122"/>
              </a:rPr>
              <a:t>）的推广、应用和技术指导。</a:t>
            </a:r>
            <a:endParaRPr lang="zh-CN" altLang="en-US" sz="1300" b="1" kern="0" dirty="0">
              <a:latin typeface="Verdana" panose="020B0604030504040204"/>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Verdana" panose="020B0604030504040204"/>
                <a:ea typeface="宋体" panose="02010600030101010101" pitchFamily="2" charset="-122"/>
              </a:rPr>
              <a:t>（</a:t>
            </a:r>
            <a:r>
              <a:rPr lang="en-US" altLang="zh-CN" sz="1300" b="1" kern="0" dirty="0">
                <a:latin typeface="Verdana" panose="020B0604030504040204"/>
                <a:ea typeface="宋体" panose="02010600030101010101" pitchFamily="2" charset="-122"/>
              </a:rPr>
              <a:t>5</a:t>
            </a:r>
            <a:r>
              <a:rPr lang="zh-CN" altLang="en-US" sz="1300" b="1" kern="0" dirty="0">
                <a:latin typeface="Verdana" panose="020B0604030504040204"/>
                <a:ea typeface="宋体" panose="02010600030101010101" pitchFamily="2" charset="-122"/>
              </a:rPr>
              <a:t>）新型或者复杂生产线的调试及技术指导。</a:t>
            </a:r>
            <a:endParaRPr lang="zh-CN" altLang="en-US" sz="1300" b="1" kern="0" dirty="0">
              <a:latin typeface="Verdana" panose="020B0604030504040204"/>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宋体" panose="02010600030101010101" pitchFamily="2" charset="-122"/>
                <a:ea typeface="宋体" panose="02010600030101010101" pitchFamily="2" charset="-122"/>
              </a:rPr>
              <a:t>（</a:t>
            </a:r>
            <a:r>
              <a:rPr lang="en-US" altLang="zh-CN" sz="1300" b="1" kern="0" dirty="0">
                <a:latin typeface="宋体" panose="02010600030101010101" pitchFamily="2" charset="-122"/>
                <a:ea typeface="宋体" panose="02010600030101010101" pitchFamily="2" charset="-122"/>
              </a:rPr>
              <a:t>6</a:t>
            </a:r>
            <a:r>
              <a:rPr lang="zh-CN" altLang="en-US" sz="1300" b="1" kern="0" dirty="0">
                <a:latin typeface="宋体" panose="02010600030101010101" pitchFamily="2" charset="-122"/>
                <a:ea typeface="宋体" panose="02010600030101010101" pitchFamily="2" charset="-122"/>
              </a:rPr>
              <a:t>）特定技术项目的信息加工、分析和检索。</a:t>
            </a:r>
            <a:endParaRPr lang="zh-CN" altLang="en-US" sz="1300" b="1" kern="0" dirty="0">
              <a:latin typeface="宋体" panose="02010600030101010101" pitchFamily="2" charset="-122"/>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宋体" panose="02010600030101010101" pitchFamily="2" charset="-122"/>
                <a:ea typeface="宋体" panose="02010600030101010101" pitchFamily="2" charset="-122"/>
              </a:rPr>
              <a:t>（</a:t>
            </a:r>
            <a:r>
              <a:rPr lang="en-US" altLang="zh-CN" sz="1300" b="1" kern="0" dirty="0">
                <a:latin typeface="宋体" panose="02010600030101010101" pitchFamily="2" charset="-122"/>
                <a:ea typeface="宋体" panose="02010600030101010101" pitchFamily="2" charset="-122"/>
              </a:rPr>
              <a:t>7</a:t>
            </a:r>
            <a:r>
              <a:rPr lang="zh-CN" altLang="en-US" sz="1300" b="1" kern="0" dirty="0">
                <a:latin typeface="宋体" panose="02010600030101010101" pitchFamily="2" charset="-122"/>
                <a:ea typeface="宋体" panose="02010600030101010101" pitchFamily="2" charset="-122"/>
              </a:rPr>
              <a:t>）农业的产前、产中、产后技术服务，包括为技术成果推广，以及为提高农业产量、品质、发展新品种、降低消耗、提高经济效益和社会效益的有关技术服务。</a:t>
            </a:r>
            <a:endParaRPr lang="zh-CN" altLang="en-US" sz="1300" b="1" kern="0" dirty="0">
              <a:latin typeface="宋体" panose="02010600030101010101" pitchFamily="2" charset="-122"/>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宋体" panose="02010600030101010101" pitchFamily="2" charset="-122"/>
                <a:ea typeface="宋体" panose="02010600030101010101" pitchFamily="2" charset="-122"/>
              </a:rPr>
              <a:t>（</a:t>
            </a:r>
            <a:r>
              <a:rPr lang="en-US" altLang="zh-CN" sz="1300" b="1" kern="0" dirty="0">
                <a:latin typeface="宋体" panose="02010600030101010101" pitchFamily="2" charset="-122"/>
                <a:ea typeface="宋体" panose="02010600030101010101" pitchFamily="2" charset="-122"/>
              </a:rPr>
              <a:t>8</a:t>
            </a:r>
            <a:r>
              <a:rPr lang="zh-CN" altLang="en-US" sz="1300" b="1" kern="0" dirty="0">
                <a:latin typeface="宋体" panose="02010600030101010101" pitchFamily="2" charset="-122"/>
                <a:ea typeface="宋体" panose="02010600030101010101" pitchFamily="2" charset="-122"/>
              </a:rPr>
              <a:t>）为特殊产品技术标准的</a:t>
            </a:r>
            <a:r>
              <a:rPr lang="zh-CN" altLang="en-US" sz="1300" b="1" kern="0" dirty="0" smtClean="0">
                <a:latin typeface="宋体" panose="02010600030101010101" pitchFamily="2" charset="-122"/>
                <a:ea typeface="宋体" panose="02010600030101010101" pitchFamily="2" charset="-122"/>
              </a:rPr>
              <a:t>制定。</a:t>
            </a:r>
            <a:endParaRPr lang="zh-CN" altLang="en-US" sz="1300" b="1" kern="0" dirty="0">
              <a:latin typeface="宋体" panose="02010600030101010101" pitchFamily="2" charset="-122"/>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宋体" panose="02010600030101010101" pitchFamily="2" charset="-122"/>
                <a:ea typeface="宋体" panose="02010600030101010101" pitchFamily="2" charset="-122"/>
              </a:rPr>
              <a:t>（</a:t>
            </a:r>
            <a:r>
              <a:rPr lang="en-US" altLang="zh-CN" sz="1300" b="1" kern="0" dirty="0">
                <a:latin typeface="宋体" panose="02010600030101010101" pitchFamily="2" charset="-122"/>
                <a:ea typeface="宋体" panose="02010600030101010101" pitchFamily="2" charset="-122"/>
              </a:rPr>
              <a:t>9</a:t>
            </a:r>
            <a:r>
              <a:rPr lang="zh-CN" altLang="en-US" sz="1300" b="1" kern="0" dirty="0">
                <a:latin typeface="宋体" panose="02010600030101010101" pitchFamily="2" charset="-122"/>
                <a:ea typeface="宋体" panose="02010600030101010101" pitchFamily="2" charset="-122"/>
              </a:rPr>
              <a:t>）对动植物细胞植入特定基因、进行基因重组。</a:t>
            </a:r>
            <a:endParaRPr lang="zh-CN" altLang="en-US" sz="1300" b="1" kern="0" dirty="0">
              <a:latin typeface="宋体" panose="02010600030101010101" pitchFamily="2" charset="-122"/>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宋体" panose="02010600030101010101" pitchFamily="2" charset="-122"/>
                <a:ea typeface="宋体" panose="02010600030101010101" pitchFamily="2" charset="-122"/>
              </a:rPr>
              <a:t>（</a:t>
            </a:r>
            <a:r>
              <a:rPr lang="en-US" altLang="zh-CN" sz="1300" b="1" kern="0" dirty="0">
                <a:latin typeface="宋体" panose="02010600030101010101" pitchFamily="2" charset="-122"/>
                <a:ea typeface="宋体" panose="02010600030101010101" pitchFamily="2" charset="-122"/>
              </a:rPr>
              <a:t>10</a:t>
            </a:r>
            <a:r>
              <a:rPr lang="zh-CN" altLang="en-US" sz="1300" b="1" kern="0" dirty="0">
                <a:latin typeface="宋体" panose="02010600030101010101" pitchFamily="2" charset="-122"/>
                <a:ea typeface="宋体" panose="02010600030101010101" pitchFamily="2" charset="-122"/>
              </a:rPr>
              <a:t>）对重大事故进行定性定量技术分析。</a:t>
            </a:r>
            <a:endParaRPr lang="zh-CN" altLang="en-US" sz="1300" b="1" kern="0" dirty="0">
              <a:latin typeface="宋体" panose="02010600030101010101" pitchFamily="2" charset="-122"/>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宋体" panose="02010600030101010101" pitchFamily="2" charset="-122"/>
                <a:ea typeface="宋体" panose="02010600030101010101" pitchFamily="2" charset="-122"/>
              </a:rPr>
              <a:t>（</a:t>
            </a:r>
            <a:r>
              <a:rPr lang="en-US" altLang="zh-CN" sz="1300" b="1" kern="0" dirty="0">
                <a:latin typeface="宋体" panose="02010600030101010101" pitchFamily="2" charset="-122"/>
                <a:ea typeface="宋体" panose="02010600030101010101" pitchFamily="2" charset="-122"/>
              </a:rPr>
              <a:t>11</a:t>
            </a:r>
            <a:r>
              <a:rPr lang="zh-CN" altLang="en-US" sz="1300" b="1" kern="0" dirty="0">
                <a:latin typeface="宋体" panose="02010600030101010101" pitchFamily="2" charset="-122"/>
                <a:ea typeface="宋体" panose="02010600030101010101" pitchFamily="2" charset="-122"/>
              </a:rPr>
              <a:t>）为重大科技成果进行定性定量技术鉴定或者评价。</a:t>
            </a:r>
            <a:endParaRPr lang="zh-CN" altLang="en-US" sz="1300" b="1" kern="0" dirty="0">
              <a:latin typeface="宋体" panose="02010600030101010101" pitchFamily="2" charset="-122"/>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宋体" panose="02010600030101010101" pitchFamily="2" charset="-122"/>
                <a:ea typeface="宋体" panose="02010600030101010101" pitchFamily="2" charset="-122"/>
              </a:rPr>
              <a:t>注：前款各项属于当事人一般日常经营业务范围的，不应认定为技术服务合同</a:t>
            </a:r>
            <a:r>
              <a:rPr lang="zh-CN" altLang="en-US" sz="1300" b="1" kern="0" dirty="0" smtClean="0">
                <a:latin typeface="宋体" panose="02010600030101010101" pitchFamily="2" charset="-122"/>
                <a:ea typeface="宋体" panose="02010600030101010101" pitchFamily="2" charset="-122"/>
              </a:rPr>
              <a:t>。</a:t>
            </a:r>
            <a:endParaRPr lang="zh-CN" altLang="en-US" sz="1300" b="1" kern="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935480"/>
            <a:ext cx="8229600" cy="2501632"/>
          </a:xfrm>
        </p:spPr>
        <p:txBody>
          <a:bodyPr/>
          <a:lstStyle/>
          <a:p>
            <a:r>
              <a:rPr lang="en-US" altLang="zh-CN" sz="2800" b="1" dirty="0">
                <a:latin typeface="仿宋" panose="02010609060101010101" pitchFamily="49" charset="-122"/>
                <a:ea typeface="仿宋" panose="02010609060101010101" pitchFamily="49" charset="-122"/>
              </a:rPr>
              <a:t>2.</a:t>
            </a:r>
            <a:r>
              <a:rPr lang="zh-CN" altLang="en-US" sz="2800" b="1" dirty="0">
                <a:latin typeface="仿宋" panose="02010609060101010101" pitchFamily="49" charset="-122"/>
                <a:ea typeface="仿宋" panose="02010609060101010101" pitchFamily="49" charset="-122"/>
              </a:rPr>
              <a:t>技术</a:t>
            </a:r>
            <a:r>
              <a:rPr lang="zh-CN" altLang="en-US" sz="2800" b="1" dirty="0" smtClean="0">
                <a:latin typeface="仿宋" panose="02010609060101010101" pitchFamily="49" charset="-122"/>
                <a:ea typeface="仿宋" panose="02010609060101010101" pitchFamily="49" charset="-122"/>
              </a:rPr>
              <a:t>开发</a:t>
            </a:r>
            <a:r>
              <a:rPr lang="zh-CN" altLang="en-US" sz="2800" b="1" dirty="0">
                <a:latin typeface="仿宋" panose="02010609060101010101" pitchFamily="49" charset="-122"/>
                <a:ea typeface="仿宋" panose="02010609060101010101" pitchFamily="49" charset="-122"/>
              </a:rPr>
              <a:t>合同</a:t>
            </a:r>
            <a:endParaRPr lang="en-US" altLang="zh-CN" sz="2800" b="1" dirty="0" smtClean="0">
              <a:latin typeface="仿宋" panose="02010609060101010101" pitchFamily="49" charset="-122"/>
              <a:ea typeface="仿宋" panose="02010609060101010101" pitchFamily="49" charset="-122"/>
            </a:endParaRPr>
          </a:p>
          <a:p>
            <a:pPr marL="0" indent="0">
              <a:buNone/>
            </a:pPr>
            <a:endParaRPr lang="zh-CN" altLang="en-US" sz="2800" b="1" dirty="0">
              <a:latin typeface="仿宋" panose="02010609060101010101" pitchFamily="49" charset="-122"/>
              <a:ea typeface="仿宋" panose="02010609060101010101" pitchFamily="49" charset="-122"/>
            </a:endParaRPr>
          </a:p>
          <a:p>
            <a:pPr marL="0" indent="0">
              <a:buNone/>
            </a:pPr>
            <a:r>
              <a:rPr lang="zh-CN" altLang="en-US" sz="2800" dirty="0">
                <a:latin typeface="仿宋" panose="02010609060101010101" pitchFamily="49" charset="-122"/>
                <a:ea typeface="仿宋" panose="02010609060101010101" pitchFamily="49" charset="-122"/>
              </a:rPr>
              <a:t> </a:t>
            </a:r>
            <a:r>
              <a:rPr lang="zh-CN" altLang="en-US" sz="2800" dirty="0" smtClean="0">
                <a:latin typeface="仿宋" panose="02010609060101010101" pitchFamily="49" charset="-122"/>
                <a:ea typeface="仿宋" panose="02010609060101010101" pitchFamily="49" charset="-122"/>
              </a:rPr>
              <a:t>  </a:t>
            </a:r>
            <a:r>
              <a:rPr lang="zh-CN" altLang="en-US" sz="2800" dirty="0" smtClean="0">
                <a:latin typeface="仿宋" panose="02010609060101010101" pitchFamily="49" charset="-122"/>
                <a:ea typeface="仿宋" panose="02010609060101010101" pitchFamily="49" charset="-122"/>
              </a:rPr>
              <a:t>指</a:t>
            </a:r>
            <a:r>
              <a:rPr lang="zh-CN" altLang="en-US" sz="2800" dirty="0">
                <a:latin typeface="仿宋" panose="02010609060101010101" pitchFamily="49" charset="-122"/>
                <a:ea typeface="仿宋" panose="02010609060101010101" pitchFamily="49" charset="-122"/>
              </a:rPr>
              <a:t>当事人之间就新技术、新产品、新工艺和新材料及其系统的研究开发所订立的合同。包括委托开发合同和合作开发合同</a:t>
            </a:r>
            <a:r>
              <a:rPr lang="zh-CN" altLang="en-US" sz="2800" dirty="0" smtClean="0">
                <a:latin typeface="仿宋" panose="02010609060101010101" pitchFamily="49" charset="-122"/>
                <a:ea typeface="仿宋" panose="02010609060101010101" pitchFamily="49" charset="-122"/>
              </a:rPr>
              <a:t>。</a:t>
            </a:r>
            <a:endParaRPr lang="zh-CN" altLang="en-US" sz="2800" dirty="0">
              <a:latin typeface="仿宋" panose="02010609060101010101" pitchFamily="49" charset="-122"/>
              <a:ea typeface="仿宋" panose="02010609060101010101" pitchFamily="49" charset="-122"/>
            </a:endParaRPr>
          </a:p>
        </p:txBody>
      </p:sp>
      <p:graphicFrame>
        <p:nvGraphicFramePr>
          <p:cNvPr id="5" name="图示 4"/>
          <p:cNvGraphicFramePr/>
          <p:nvPr/>
        </p:nvGraphicFramePr>
        <p:xfrm>
          <a:off x="573886" y="4653136"/>
          <a:ext cx="7992888" cy="160821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8" name="标题 1"/>
          <p:cNvSpPr txBox="1"/>
          <p:nvPr/>
        </p:nvSpPr>
        <p:spPr>
          <a:xfrm>
            <a:off x="455530" y="476672"/>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zh-CN" altLang="en-US" dirty="0" smtClean="0"/>
              <a:t>技术开发合同的界定</a:t>
            </a:r>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5530" y="476672"/>
            <a:ext cx="8229600" cy="1143000"/>
          </a:xfrm>
        </p:spPr>
        <p:txBody>
          <a:bodyPr>
            <a:normAutofit/>
          </a:bodyPr>
          <a:lstStyle/>
          <a:p>
            <a:pPr algn="ctr"/>
            <a:r>
              <a:rPr lang="zh-CN" altLang="en-US" dirty="0" smtClean="0"/>
              <a:t>技术开发合同</a:t>
            </a:r>
            <a:r>
              <a:rPr lang="zh-CN" altLang="en-US" dirty="0"/>
              <a:t>范围的界定</a:t>
            </a:r>
            <a:endParaRPr lang="zh-CN" altLang="en-US" dirty="0"/>
          </a:p>
        </p:txBody>
      </p:sp>
      <p:sp>
        <p:nvSpPr>
          <p:cNvPr id="3" name="内容占位符 2"/>
          <p:cNvSpPr>
            <a:spLocks noGrp="1"/>
          </p:cNvSpPr>
          <p:nvPr>
            <p:ph idx="1"/>
          </p:nvPr>
        </p:nvSpPr>
        <p:spPr>
          <a:xfrm>
            <a:off x="755576" y="1742202"/>
            <a:ext cx="7632848" cy="5112568"/>
          </a:xfrm>
        </p:spPr>
        <p:txBody>
          <a:bodyPr>
            <a:noAutofit/>
          </a:bodyPr>
          <a:lstStyle/>
          <a:p>
            <a:pPr marL="342900" lvl="0" indent="-342900" fontAlgn="base">
              <a:lnSpc>
                <a:spcPct val="150000"/>
              </a:lnSpc>
              <a:spcAft>
                <a:spcPct val="0"/>
              </a:spcAft>
              <a:buClr>
                <a:srgbClr val="0C71E0"/>
              </a:buClr>
              <a:buSzTx/>
              <a:buNone/>
            </a:pPr>
            <a:r>
              <a:rPr lang="zh-CN" altLang="en-US" sz="1600" b="1" kern="0" dirty="0" smtClean="0">
                <a:latin typeface="Verdana" panose="020B0604030504040204"/>
              </a:rPr>
              <a:t>（</a:t>
            </a:r>
            <a:r>
              <a:rPr lang="en-US" altLang="zh-CN" sz="1600" b="1" kern="0" dirty="0">
                <a:latin typeface="Verdana" panose="020B0604030504040204"/>
              </a:rPr>
              <a:t>1</a:t>
            </a:r>
            <a:r>
              <a:rPr lang="zh-CN" altLang="en-US" sz="1600" b="1" kern="0" dirty="0">
                <a:latin typeface="Verdana" panose="020B0604030504040204"/>
              </a:rPr>
              <a:t>）小试、中试技术成果的产业化开发项目</a:t>
            </a:r>
            <a:endParaRPr lang="zh-CN" altLang="en-US" sz="1600" b="1" kern="0" dirty="0">
              <a:latin typeface="Verdana" panose="020B0604030504040204"/>
            </a:endParaRPr>
          </a:p>
          <a:p>
            <a:pPr marL="342900" lvl="0" indent="-342900" fontAlgn="base">
              <a:lnSpc>
                <a:spcPct val="150000"/>
              </a:lnSpc>
              <a:spcAft>
                <a:spcPct val="0"/>
              </a:spcAft>
              <a:buClr>
                <a:srgbClr val="0C71E0"/>
              </a:buClr>
              <a:buSzTx/>
              <a:buNone/>
            </a:pPr>
            <a:r>
              <a:rPr lang="zh-CN" altLang="en-US" sz="1600" b="1" kern="0" dirty="0" smtClean="0">
                <a:latin typeface="Verdana" panose="020B0604030504040204"/>
              </a:rPr>
              <a:t>（</a:t>
            </a:r>
            <a:r>
              <a:rPr lang="en-US" altLang="zh-CN" sz="1600" b="1" kern="0" dirty="0">
                <a:latin typeface="Verdana" panose="020B0604030504040204"/>
              </a:rPr>
              <a:t>2</a:t>
            </a:r>
            <a:r>
              <a:rPr lang="zh-CN" altLang="en-US" sz="1600" b="1" kern="0" dirty="0">
                <a:latin typeface="Verdana" panose="020B0604030504040204"/>
              </a:rPr>
              <a:t>）技术改造项目</a:t>
            </a:r>
            <a:endParaRPr lang="zh-CN" altLang="en-US" sz="1600" b="1" kern="0" dirty="0">
              <a:latin typeface="Verdana" panose="020B0604030504040204"/>
            </a:endParaRPr>
          </a:p>
          <a:p>
            <a:pPr marL="342900" lvl="0" indent="-342900" fontAlgn="base">
              <a:lnSpc>
                <a:spcPct val="150000"/>
              </a:lnSpc>
              <a:spcAft>
                <a:spcPct val="0"/>
              </a:spcAft>
              <a:buClr>
                <a:srgbClr val="0C71E0"/>
              </a:buClr>
              <a:buSzTx/>
              <a:buNone/>
            </a:pPr>
            <a:r>
              <a:rPr lang="zh-CN" altLang="en-US" sz="1600" b="1" kern="0" dirty="0" smtClean="0">
                <a:latin typeface="Verdana" panose="020B0604030504040204"/>
              </a:rPr>
              <a:t>（</a:t>
            </a:r>
            <a:r>
              <a:rPr lang="en-US" altLang="zh-CN" sz="1600" b="1" kern="0" dirty="0">
                <a:latin typeface="Verdana" panose="020B0604030504040204"/>
              </a:rPr>
              <a:t>3</a:t>
            </a:r>
            <a:r>
              <a:rPr lang="zh-CN" altLang="en-US" sz="1600" b="1" kern="0" dirty="0">
                <a:latin typeface="Verdana" panose="020B0604030504040204"/>
              </a:rPr>
              <a:t>）成套技术设备和试验装置的技术改进项目</a:t>
            </a:r>
            <a:endParaRPr lang="zh-CN" altLang="en-US" sz="1600" b="1" kern="0" dirty="0">
              <a:latin typeface="Verdana" panose="020B0604030504040204"/>
            </a:endParaRPr>
          </a:p>
          <a:p>
            <a:pPr marL="342900" lvl="0" indent="-342900" fontAlgn="base">
              <a:lnSpc>
                <a:spcPct val="150000"/>
              </a:lnSpc>
              <a:spcAft>
                <a:spcPct val="0"/>
              </a:spcAft>
              <a:buClr>
                <a:srgbClr val="0C71E0"/>
              </a:buClr>
              <a:buSzTx/>
              <a:buNone/>
            </a:pPr>
            <a:r>
              <a:rPr lang="zh-CN" altLang="en-US" sz="1600" b="1" kern="0" dirty="0" smtClean="0">
                <a:latin typeface="Verdana" panose="020B0604030504040204"/>
              </a:rPr>
              <a:t>（</a:t>
            </a:r>
            <a:r>
              <a:rPr lang="en-US" altLang="zh-CN" sz="1600" b="1" kern="0" dirty="0">
                <a:latin typeface="Verdana" panose="020B0604030504040204"/>
              </a:rPr>
              <a:t>4</a:t>
            </a:r>
            <a:r>
              <a:rPr lang="zh-CN" altLang="en-US" sz="1600" b="1" kern="0" dirty="0">
                <a:latin typeface="Verdana" panose="020B0604030504040204"/>
              </a:rPr>
              <a:t>）引进技术和设备消化、吸收基础上的创新开发项目</a:t>
            </a:r>
            <a:endParaRPr lang="zh-CN" altLang="en-US" sz="1600" b="1" kern="0" dirty="0">
              <a:latin typeface="Verdana" panose="020B0604030504040204"/>
            </a:endParaRPr>
          </a:p>
          <a:p>
            <a:pPr marL="342900" lvl="0" indent="-342900" fontAlgn="base">
              <a:lnSpc>
                <a:spcPct val="150000"/>
              </a:lnSpc>
              <a:spcAft>
                <a:spcPct val="0"/>
              </a:spcAft>
              <a:buClr>
                <a:srgbClr val="0C71E0"/>
              </a:buClr>
              <a:buSzTx/>
              <a:buNone/>
            </a:pPr>
            <a:r>
              <a:rPr lang="zh-CN" altLang="en-US" sz="1600" b="1" kern="0" dirty="0" smtClean="0">
                <a:latin typeface="Verdana" panose="020B0604030504040204"/>
              </a:rPr>
              <a:t>（</a:t>
            </a:r>
            <a:r>
              <a:rPr lang="en-US" altLang="zh-CN" sz="1600" b="1" kern="0" dirty="0">
                <a:latin typeface="Verdana" panose="020B0604030504040204"/>
              </a:rPr>
              <a:t>5</a:t>
            </a:r>
            <a:r>
              <a:rPr lang="zh-CN" altLang="en-US" sz="1600" b="1" kern="0" dirty="0">
                <a:latin typeface="Verdana" panose="020B0604030504040204"/>
              </a:rPr>
              <a:t>）信息技术的研究开发项目，包括语言系统、过程控制、管理工程、特定专家系统、计算机辅助设计、计算机集成制造系统等，但软件复制和无原创性的程序编制的除外。</a:t>
            </a:r>
            <a:endParaRPr lang="zh-CN" altLang="en-US" sz="1600" b="1" kern="0" dirty="0">
              <a:latin typeface="Verdana" panose="020B0604030504040204"/>
            </a:endParaRPr>
          </a:p>
          <a:p>
            <a:pPr marL="342900" lvl="0" indent="-342900" fontAlgn="base">
              <a:lnSpc>
                <a:spcPct val="150000"/>
              </a:lnSpc>
              <a:spcAft>
                <a:spcPct val="0"/>
              </a:spcAft>
              <a:buClr>
                <a:srgbClr val="0C71E0"/>
              </a:buClr>
              <a:buSzTx/>
              <a:buNone/>
            </a:pPr>
            <a:r>
              <a:rPr lang="zh-CN" altLang="en-US" sz="1600" b="1" kern="0" dirty="0" smtClean="0">
                <a:latin typeface="Verdana" panose="020B0604030504040204"/>
              </a:rPr>
              <a:t>（</a:t>
            </a:r>
            <a:r>
              <a:rPr lang="en-US" altLang="zh-CN" sz="1600" b="1" kern="0" dirty="0">
                <a:latin typeface="Verdana" panose="020B0604030504040204"/>
              </a:rPr>
              <a:t>6</a:t>
            </a:r>
            <a:r>
              <a:rPr lang="zh-CN" altLang="en-US" sz="1600" b="1" kern="0" dirty="0">
                <a:latin typeface="Verdana" panose="020B0604030504040204"/>
              </a:rPr>
              <a:t>）自然资源的开发利用项目</a:t>
            </a:r>
            <a:endParaRPr lang="zh-CN" altLang="en-US" sz="1600" b="1" kern="0" dirty="0">
              <a:latin typeface="Verdana" panose="020B0604030504040204"/>
            </a:endParaRPr>
          </a:p>
          <a:p>
            <a:pPr marL="342900" lvl="0" indent="-342900" fontAlgn="base">
              <a:lnSpc>
                <a:spcPct val="150000"/>
              </a:lnSpc>
              <a:spcAft>
                <a:spcPct val="0"/>
              </a:spcAft>
              <a:buClr>
                <a:srgbClr val="0C71E0"/>
              </a:buClr>
              <a:buSzTx/>
              <a:buNone/>
            </a:pPr>
            <a:r>
              <a:rPr lang="zh-CN" altLang="en-US" sz="1600" b="1" kern="0" dirty="0" smtClean="0">
                <a:latin typeface="Verdana" panose="020B0604030504040204"/>
              </a:rPr>
              <a:t>（</a:t>
            </a:r>
            <a:r>
              <a:rPr lang="en-US" altLang="zh-CN" sz="1600" b="1" kern="0" dirty="0">
                <a:latin typeface="Verdana" panose="020B0604030504040204"/>
              </a:rPr>
              <a:t>7</a:t>
            </a:r>
            <a:r>
              <a:rPr lang="zh-CN" altLang="en-US" sz="1600" b="1" kern="0" dirty="0">
                <a:latin typeface="Verdana" panose="020B0604030504040204"/>
              </a:rPr>
              <a:t>）治理污染、保护环境和生态项目</a:t>
            </a:r>
            <a:endParaRPr lang="zh-CN" altLang="en-US" sz="1600" b="1" kern="0" dirty="0">
              <a:latin typeface="Verdana" panose="020B0604030504040204"/>
            </a:endParaRPr>
          </a:p>
          <a:p>
            <a:pPr marL="342900" lvl="0" indent="-342900" fontAlgn="base">
              <a:lnSpc>
                <a:spcPct val="150000"/>
              </a:lnSpc>
              <a:spcAft>
                <a:spcPct val="0"/>
              </a:spcAft>
              <a:buClr>
                <a:srgbClr val="0C71E0"/>
              </a:buClr>
              <a:buSzTx/>
              <a:buNone/>
            </a:pPr>
            <a:r>
              <a:rPr lang="zh-CN" altLang="en-US" sz="1600" b="1" kern="0" dirty="0" smtClean="0">
                <a:latin typeface="Verdana" panose="020B0604030504040204"/>
              </a:rPr>
              <a:t>（</a:t>
            </a:r>
            <a:r>
              <a:rPr lang="en-US" altLang="zh-CN" sz="1600" b="1" kern="0" dirty="0">
                <a:latin typeface="Verdana" panose="020B0604030504040204"/>
              </a:rPr>
              <a:t>8</a:t>
            </a:r>
            <a:r>
              <a:rPr lang="zh-CN" altLang="en-US" sz="1600" b="1" kern="0" dirty="0">
                <a:latin typeface="Verdana" panose="020B0604030504040204"/>
              </a:rPr>
              <a:t>）其他科技成果转化项目</a:t>
            </a:r>
            <a:endParaRPr lang="zh-CN" altLang="en-US" sz="1600" b="1" kern="0" dirty="0">
              <a:latin typeface="Verdana" panose="020B0604030504040204"/>
            </a:endParaRPr>
          </a:p>
          <a:p>
            <a:pPr marL="342900" lvl="0" indent="-342900" fontAlgn="base">
              <a:lnSpc>
                <a:spcPct val="150000"/>
              </a:lnSpc>
              <a:spcAft>
                <a:spcPct val="0"/>
              </a:spcAft>
              <a:buClr>
                <a:srgbClr val="0C71E0"/>
              </a:buClr>
              <a:buSzTx/>
              <a:buNone/>
            </a:pPr>
            <a:r>
              <a:rPr lang="zh-CN" altLang="en-US" sz="1600" b="1" kern="0" dirty="0" smtClean="0">
                <a:latin typeface="Verdana" panose="020B0604030504040204"/>
              </a:rPr>
              <a:t>注</a:t>
            </a:r>
            <a:r>
              <a:rPr lang="zh-CN" altLang="en-US" sz="1600" b="1" kern="0" dirty="0">
                <a:latin typeface="Verdana" panose="020B0604030504040204"/>
              </a:rPr>
              <a:t>：前款各项中属一般设备维修、改装、常规的设计变更及其已有技术直接应用于产品生产的，不属于技术开发合同。</a:t>
            </a:r>
            <a:endParaRPr lang="zh-CN" altLang="en-US" sz="1600" b="1" kern="0" dirty="0">
              <a:latin typeface="Verdana" panose="020B0604030504040204"/>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dirty="0"/>
              <a:t>不属于技术开发范围的</a:t>
            </a:r>
            <a:r>
              <a:rPr lang="zh-CN" altLang="en-US" dirty="0"/>
              <a:t>合同</a:t>
            </a:r>
            <a:endParaRPr lang="zh-CN" altLang="en-US" dirty="0"/>
          </a:p>
        </p:txBody>
      </p:sp>
      <p:sp>
        <p:nvSpPr>
          <p:cNvPr id="3" name="内容占位符 2"/>
          <p:cNvSpPr>
            <a:spLocks noGrp="1"/>
          </p:cNvSpPr>
          <p:nvPr>
            <p:ph idx="1"/>
          </p:nvPr>
        </p:nvSpPr>
        <p:spPr>
          <a:xfrm>
            <a:off x="683568" y="2420888"/>
            <a:ext cx="7776864" cy="3816424"/>
          </a:xfrm>
        </p:spPr>
        <p:txBody>
          <a:bodyPr>
            <a:noAutofit/>
          </a:bodyPr>
          <a:lstStyle/>
          <a:p>
            <a:pPr marL="342900" indent="-342900" fontAlgn="base">
              <a:lnSpc>
                <a:spcPct val="150000"/>
              </a:lnSpc>
              <a:spcAft>
                <a:spcPct val="0"/>
              </a:spcAft>
              <a:buClr>
                <a:srgbClr val="0C71E0"/>
              </a:buClr>
              <a:buSzTx/>
              <a:buNone/>
            </a:pPr>
            <a:r>
              <a:rPr lang="zh-CN" altLang="en-US" sz="2000" b="1" kern="0" dirty="0" smtClean="0">
                <a:latin typeface="Verdana" panose="020B0604030504040204"/>
              </a:rPr>
              <a:t>（</a:t>
            </a:r>
            <a:r>
              <a:rPr lang="en-US" altLang="zh-CN" sz="2000" b="1" kern="0" dirty="0">
                <a:latin typeface="Verdana" panose="020B0604030504040204"/>
              </a:rPr>
              <a:t>1</a:t>
            </a:r>
            <a:r>
              <a:rPr lang="zh-CN" altLang="en-US" sz="2000" b="1" kern="0" dirty="0">
                <a:latin typeface="Verdana" panose="020B0604030504040204"/>
              </a:rPr>
              <a:t>）合同标的为当事人已经掌握的技术方案，包括已完成产业化开发的产品、工艺、材料及其系统。</a:t>
            </a:r>
            <a:endParaRPr lang="zh-CN" altLang="en-US" sz="2000" b="1" kern="0" dirty="0">
              <a:latin typeface="Verdana" panose="020B0604030504040204"/>
            </a:endParaRPr>
          </a:p>
          <a:p>
            <a:pPr marL="342900" indent="-342900" fontAlgn="base">
              <a:lnSpc>
                <a:spcPct val="150000"/>
              </a:lnSpc>
              <a:spcAft>
                <a:spcPct val="0"/>
              </a:spcAft>
              <a:buClr>
                <a:srgbClr val="0C71E0"/>
              </a:buClr>
              <a:buSzTx/>
              <a:buNone/>
            </a:pPr>
            <a:r>
              <a:rPr lang="zh-CN" altLang="en-US" sz="2000" b="1" kern="0" dirty="0">
                <a:latin typeface="Verdana" panose="020B0604030504040204"/>
              </a:rPr>
              <a:t>（</a:t>
            </a:r>
            <a:r>
              <a:rPr lang="en-US" altLang="zh-CN" sz="2000" b="1" kern="0" dirty="0">
                <a:latin typeface="Verdana" panose="020B0604030504040204"/>
              </a:rPr>
              <a:t>2</a:t>
            </a:r>
            <a:r>
              <a:rPr lang="zh-CN" altLang="en-US" sz="2000" b="1" kern="0" dirty="0">
                <a:latin typeface="Verdana" panose="020B0604030504040204"/>
              </a:rPr>
              <a:t>）合同标的为通过简单改变尺寸、参数、排列，或者通过类似技术手段的变换实现的产品改型、工艺变更以及材料配方调整。</a:t>
            </a:r>
            <a:endParaRPr lang="zh-CN" altLang="en-US" sz="2000" b="1" kern="0" dirty="0">
              <a:latin typeface="Verdana" panose="020B0604030504040204"/>
            </a:endParaRPr>
          </a:p>
          <a:p>
            <a:pPr marL="342900" indent="-342900" fontAlgn="base">
              <a:lnSpc>
                <a:spcPct val="150000"/>
              </a:lnSpc>
              <a:spcAft>
                <a:spcPct val="0"/>
              </a:spcAft>
              <a:buClr>
                <a:srgbClr val="0C71E0"/>
              </a:buClr>
              <a:buSzTx/>
              <a:buNone/>
            </a:pPr>
            <a:r>
              <a:rPr lang="zh-CN" altLang="en-US" sz="2000" b="1" kern="0" dirty="0">
                <a:latin typeface="Verdana" panose="020B0604030504040204"/>
              </a:rPr>
              <a:t>（</a:t>
            </a:r>
            <a:r>
              <a:rPr lang="en-US" altLang="zh-CN" sz="2000" b="1" kern="0" dirty="0">
                <a:latin typeface="Verdana" panose="020B0604030504040204"/>
              </a:rPr>
              <a:t>3</a:t>
            </a:r>
            <a:r>
              <a:rPr lang="zh-CN" altLang="en-US" sz="2000" b="1" kern="0" dirty="0">
                <a:latin typeface="Verdana" panose="020B0604030504040204"/>
              </a:rPr>
              <a:t>）合同标的为一般检验、测试、鉴定、仿制和应用</a:t>
            </a:r>
            <a:r>
              <a:rPr lang="zh-CN" altLang="en-US" sz="2000" b="1" kern="0" dirty="0" smtClean="0">
                <a:latin typeface="Verdana" panose="020B0604030504040204"/>
              </a:rPr>
              <a:t>。</a:t>
            </a:r>
            <a:endParaRPr lang="zh-CN" altLang="en-US" sz="2000" b="1" kern="0" dirty="0">
              <a:latin typeface="Verdana" panose="020B0604030504040204"/>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935480"/>
            <a:ext cx="8229600" cy="4509135"/>
          </a:xfrm>
        </p:spPr>
        <p:txBody>
          <a:bodyPr>
            <a:normAutofit/>
          </a:bodyPr>
          <a:lstStyle/>
          <a:p>
            <a:r>
              <a:rPr lang="en-US" altLang="zh-CN" sz="2800" b="1" dirty="0">
                <a:latin typeface="仿宋" panose="02010609060101010101" pitchFamily="49" charset="-122"/>
                <a:ea typeface="仿宋" panose="02010609060101010101" pitchFamily="49" charset="-122"/>
              </a:rPr>
              <a:t>3.</a:t>
            </a:r>
            <a:r>
              <a:rPr lang="zh-CN" altLang="en-US" sz="2800" b="1" dirty="0">
                <a:latin typeface="仿宋" panose="02010609060101010101" pitchFamily="49" charset="-122"/>
                <a:ea typeface="仿宋" panose="02010609060101010101" pitchFamily="49" charset="-122"/>
              </a:rPr>
              <a:t>技术咨询</a:t>
            </a:r>
            <a:r>
              <a:rPr lang="zh-CN" altLang="en-US" sz="2800" b="1" dirty="0" smtClean="0">
                <a:latin typeface="仿宋" panose="02010609060101010101" pitchFamily="49" charset="-122"/>
                <a:ea typeface="仿宋" panose="02010609060101010101" pitchFamily="49" charset="-122"/>
              </a:rPr>
              <a:t>合同</a:t>
            </a:r>
            <a:endParaRPr lang="en-US" altLang="zh-CN" sz="2800" b="1" dirty="0" smtClean="0">
              <a:latin typeface="仿宋" panose="02010609060101010101" pitchFamily="49" charset="-122"/>
              <a:ea typeface="仿宋" panose="02010609060101010101" pitchFamily="49" charset="-122"/>
            </a:endParaRPr>
          </a:p>
          <a:p>
            <a:pPr marL="0" indent="0">
              <a:buNone/>
            </a:pPr>
            <a:endParaRPr lang="zh-CN" altLang="en-US" sz="2800" dirty="0">
              <a:latin typeface="仿宋" panose="02010609060101010101" pitchFamily="49" charset="-122"/>
              <a:ea typeface="仿宋" panose="02010609060101010101" pitchFamily="49" charset="-122"/>
            </a:endParaRPr>
          </a:p>
          <a:p>
            <a:pPr marL="0" indent="0">
              <a:buNone/>
            </a:pPr>
            <a:r>
              <a:rPr lang="zh-CN" altLang="en-US" sz="2800" dirty="0" smtClean="0">
                <a:latin typeface="仿宋" panose="02010609060101010101" pitchFamily="49" charset="-122"/>
                <a:ea typeface="仿宋" panose="02010609060101010101" pitchFamily="49" charset="-122"/>
              </a:rPr>
              <a:t>   </a:t>
            </a:r>
            <a:r>
              <a:rPr lang="zh-CN" altLang="en-US" sz="2800" dirty="0" smtClean="0">
                <a:latin typeface="仿宋" panose="02010609060101010101" pitchFamily="49" charset="-122"/>
                <a:ea typeface="仿宋" panose="02010609060101010101" pitchFamily="49" charset="-122"/>
              </a:rPr>
              <a:t>指</a:t>
            </a:r>
            <a:r>
              <a:rPr lang="zh-CN" altLang="en-US" sz="2800" dirty="0">
                <a:latin typeface="仿宋" panose="02010609060101010101" pitchFamily="49" charset="-122"/>
                <a:ea typeface="仿宋" panose="02010609060101010101" pitchFamily="49" charset="-122"/>
              </a:rPr>
              <a:t>当事人一方为另一方就特定技术项目提供可行性论证、技术预测、专题技术调查、分析评价报告所订立的合同</a:t>
            </a:r>
            <a:r>
              <a:rPr lang="zh-CN" altLang="en-US" sz="2800" dirty="0" smtClean="0">
                <a:latin typeface="仿宋" panose="02010609060101010101" pitchFamily="49" charset="-122"/>
                <a:ea typeface="仿宋" panose="02010609060101010101" pitchFamily="49" charset="-122"/>
              </a:rPr>
              <a:t>。</a:t>
            </a:r>
            <a:endParaRPr lang="zh-CN" altLang="en-US" sz="2800" dirty="0" smtClean="0">
              <a:latin typeface="仿宋" panose="02010609060101010101" pitchFamily="49" charset="-122"/>
              <a:ea typeface="仿宋" panose="02010609060101010101" pitchFamily="49" charset="-122"/>
            </a:endParaRPr>
          </a:p>
          <a:p>
            <a:pPr marL="0" indent="0">
              <a:buNone/>
            </a:pPr>
            <a:r>
              <a:rPr lang="zh-CN" altLang="en-US" sz="2800" dirty="0" smtClean="0">
                <a:highlight>
                  <a:srgbClr val="FFFF00"/>
                </a:highlight>
                <a:latin typeface="仿宋" panose="02010609060101010101" pitchFamily="49" charset="-122"/>
                <a:ea typeface="仿宋" panose="02010609060101010101" pitchFamily="49" charset="-122"/>
              </a:rPr>
              <a:t>民法典</a:t>
            </a:r>
            <a:r>
              <a:rPr lang="en-US" altLang="zh-CN" sz="2800" dirty="0" smtClean="0">
                <a:highlight>
                  <a:srgbClr val="FFFF00"/>
                </a:highlight>
                <a:latin typeface="仿宋" panose="02010609060101010101" pitchFamily="49" charset="-122"/>
                <a:ea typeface="仿宋" panose="02010609060101010101" pitchFamily="49" charset="-122"/>
              </a:rPr>
              <a:t>第八百八十条　【技术咨询合同受托人义务】技术咨询合同的受托人应当按照约定的期限完成咨询报告或者解答问题,提出的咨询报告应当达到约定的要求。</a:t>
            </a:r>
            <a:endParaRPr lang="en-US" altLang="zh-CN" sz="2800" dirty="0" smtClean="0">
              <a:highlight>
                <a:srgbClr val="FFFF00"/>
              </a:highlight>
              <a:latin typeface="仿宋" panose="02010609060101010101" pitchFamily="49" charset="-122"/>
              <a:ea typeface="仿宋" panose="02010609060101010101" pitchFamily="49" charset="-122"/>
            </a:endParaRPr>
          </a:p>
        </p:txBody>
      </p:sp>
      <p:sp>
        <p:nvSpPr>
          <p:cNvPr id="4" name="标题 1"/>
          <p:cNvSpPr txBox="1"/>
          <p:nvPr/>
        </p:nvSpPr>
        <p:spPr>
          <a:xfrm>
            <a:off x="455530" y="476672"/>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zh-CN" altLang="en-US" dirty="0" smtClean="0"/>
              <a:t>技术咨询合同的界定</a:t>
            </a:r>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dirty="0"/>
              <a:t>不属于</a:t>
            </a:r>
            <a:r>
              <a:rPr lang="zh-CN" altLang="en-US" dirty="0" smtClean="0"/>
              <a:t>技术咨询范围</a:t>
            </a:r>
            <a:r>
              <a:rPr lang="zh-CN" altLang="en-US" dirty="0"/>
              <a:t>的</a:t>
            </a:r>
            <a:r>
              <a:rPr lang="zh-CN" altLang="en-US" dirty="0"/>
              <a:t>合同</a:t>
            </a:r>
            <a:endParaRPr lang="zh-CN" altLang="en-US" dirty="0"/>
          </a:p>
        </p:txBody>
      </p:sp>
      <p:sp>
        <p:nvSpPr>
          <p:cNvPr id="3" name="内容占位符 2"/>
          <p:cNvSpPr>
            <a:spLocks noGrp="1"/>
          </p:cNvSpPr>
          <p:nvPr>
            <p:ph idx="1"/>
          </p:nvPr>
        </p:nvSpPr>
        <p:spPr>
          <a:xfrm>
            <a:off x="755576" y="2420888"/>
            <a:ext cx="7560840" cy="3312368"/>
          </a:xfrm>
        </p:spPr>
        <p:txBody>
          <a:bodyPr>
            <a:noAutofit/>
          </a:bodyPr>
          <a:lstStyle/>
          <a:p>
            <a:pPr marL="342900" indent="-342900" fontAlgn="base">
              <a:lnSpc>
                <a:spcPct val="200000"/>
              </a:lnSpc>
              <a:spcAft>
                <a:spcPct val="0"/>
              </a:spcAft>
              <a:buClr>
                <a:srgbClr val="0C71E0"/>
              </a:buClr>
              <a:buSzTx/>
              <a:buNone/>
            </a:pPr>
            <a:r>
              <a:rPr lang="zh-CN" altLang="en-US" sz="2000" b="1" kern="0" dirty="0" smtClean="0">
                <a:latin typeface="Verdana" panose="020B0604030504040204"/>
              </a:rPr>
              <a:t>（</a:t>
            </a:r>
            <a:r>
              <a:rPr lang="en-US" altLang="zh-CN" sz="2000" b="1" kern="0" dirty="0">
                <a:latin typeface="Verdana" panose="020B0604030504040204"/>
              </a:rPr>
              <a:t>1</a:t>
            </a:r>
            <a:r>
              <a:rPr lang="zh-CN" altLang="en-US" sz="2000" b="1" kern="0" dirty="0">
                <a:latin typeface="Verdana" panose="020B0604030504040204"/>
              </a:rPr>
              <a:t>）就经济分析、法律咨询、社会发展项目的论证、评价和调查所订立的合同</a:t>
            </a:r>
            <a:r>
              <a:rPr lang="zh-CN" altLang="en-US" sz="2000" b="1" kern="0" dirty="0" smtClean="0">
                <a:latin typeface="Verdana" panose="020B0604030504040204"/>
              </a:rPr>
              <a:t>。</a:t>
            </a:r>
            <a:endParaRPr lang="en-US" altLang="zh-CN" sz="2000" b="1" kern="0" dirty="0" smtClean="0">
              <a:latin typeface="Verdana" panose="020B0604030504040204"/>
            </a:endParaRPr>
          </a:p>
          <a:p>
            <a:pPr marL="342900" indent="-342900" fontAlgn="base">
              <a:lnSpc>
                <a:spcPct val="200000"/>
              </a:lnSpc>
              <a:spcAft>
                <a:spcPct val="0"/>
              </a:spcAft>
              <a:buClr>
                <a:srgbClr val="0C71E0"/>
              </a:buClr>
              <a:buSzTx/>
              <a:buNone/>
            </a:pPr>
            <a:r>
              <a:rPr lang="zh-CN" altLang="en-US" sz="2000" b="1" kern="0" dirty="0" smtClean="0">
                <a:latin typeface="Verdana" panose="020B0604030504040204"/>
              </a:rPr>
              <a:t>（</a:t>
            </a:r>
            <a:r>
              <a:rPr lang="en-US" altLang="zh-CN" sz="2000" b="1" kern="0" dirty="0">
                <a:latin typeface="Verdana" panose="020B0604030504040204"/>
              </a:rPr>
              <a:t>2</a:t>
            </a:r>
            <a:r>
              <a:rPr lang="zh-CN" altLang="en-US" sz="2000" b="1" kern="0" dirty="0">
                <a:latin typeface="Verdana" panose="020B0604030504040204"/>
              </a:rPr>
              <a:t>）就购买设备、仪器、原材料、配套产品等提供商业信息所订立的合同。</a:t>
            </a:r>
            <a:endParaRPr lang="zh-CN" altLang="en-US" sz="2000" b="1" kern="0" dirty="0">
              <a:latin typeface="Verdana" panose="020B0604030504040204"/>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sz="2800" b="1" dirty="0">
                <a:latin typeface="仿宋" panose="02010609060101010101" pitchFamily="49" charset="-122"/>
                <a:ea typeface="仿宋" panose="02010609060101010101" pitchFamily="49" charset="-122"/>
              </a:rPr>
              <a:t>4.</a:t>
            </a:r>
            <a:r>
              <a:rPr lang="zh-CN" altLang="en-US" sz="2800" b="1" dirty="0">
                <a:latin typeface="仿宋" panose="02010609060101010101" pitchFamily="49" charset="-122"/>
                <a:ea typeface="仿宋" panose="02010609060101010101" pitchFamily="49" charset="-122"/>
              </a:rPr>
              <a:t>技术转让</a:t>
            </a:r>
            <a:r>
              <a:rPr lang="zh-CN" altLang="en-US" sz="2800" b="1" dirty="0" smtClean="0">
                <a:latin typeface="仿宋" panose="02010609060101010101" pitchFamily="49" charset="-122"/>
                <a:ea typeface="仿宋" panose="02010609060101010101" pitchFamily="49" charset="-122"/>
              </a:rPr>
              <a:t>合同</a:t>
            </a:r>
            <a:endParaRPr lang="en-US" altLang="zh-CN" sz="2800" b="1" dirty="0" smtClean="0">
              <a:latin typeface="仿宋" panose="02010609060101010101" pitchFamily="49" charset="-122"/>
              <a:ea typeface="仿宋" panose="02010609060101010101" pitchFamily="49" charset="-122"/>
            </a:endParaRPr>
          </a:p>
          <a:p>
            <a:pPr marL="0" indent="0">
              <a:buNone/>
            </a:pPr>
            <a:endParaRPr lang="zh-CN" altLang="en-US" sz="2800" dirty="0">
              <a:latin typeface="仿宋" panose="02010609060101010101" pitchFamily="49" charset="-122"/>
              <a:ea typeface="仿宋" panose="02010609060101010101" pitchFamily="49" charset="-122"/>
            </a:endParaRPr>
          </a:p>
          <a:p>
            <a:pPr marL="0" indent="0">
              <a:buNone/>
            </a:pPr>
            <a:r>
              <a:rPr lang="zh-CN" altLang="en-US" sz="2800" dirty="0" smtClean="0">
                <a:latin typeface="仿宋" panose="02010609060101010101" pitchFamily="49" charset="-122"/>
                <a:ea typeface="仿宋" panose="02010609060101010101" pitchFamily="49" charset="-122"/>
              </a:rPr>
              <a:t>    指</a:t>
            </a:r>
            <a:r>
              <a:rPr lang="zh-CN" altLang="en-US" sz="2800" dirty="0">
                <a:latin typeface="仿宋" panose="02010609060101010101" pitchFamily="49" charset="-122"/>
                <a:ea typeface="仿宋" panose="02010609060101010101" pitchFamily="49" charset="-122"/>
              </a:rPr>
              <a:t>当事人专利权转让、专利权申请转让、非专利技术的转让所订立的合同。包括技术秘密转让和专利权转让。</a:t>
            </a:r>
            <a:endParaRPr lang="zh-CN" altLang="en-US" sz="2800" dirty="0">
              <a:latin typeface="仿宋" panose="02010609060101010101" pitchFamily="49" charset="-122"/>
              <a:ea typeface="仿宋" panose="02010609060101010101" pitchFamily="49" charset="-122"/>
            </a:endParaRPr>
          </a:p>
          <a:p>
            <a:endParaRPr lang="zh-CN" altLang="en-US" dirty="0"/>
          </a:p>
        </p:txBody>
      </p:sp>
      <p:sp>
        <p:nvSpPr>
          <p:cNvPr id="4" name="标题 1"/>
          <p:cNvSpPr txBox="1"/>
          <p:nvPr/>
        </p:nvSpPr>
        <p:spPr>
          <a:xfrm>
            <a:off x="455530" y="476672"/>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zh-CN" altLang="en-US" dirty="0" smtClean="0"/>
              <a:t>技术转让合同的界定</a:t>
            </a:r>
            <a:endParaRPr lang="zh-CN" alt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sz="2800" b="1" dirty="0">
                <a:latin typeface="仿宋" panose="02010609060101010101" pitchFamily="49" charset="-122"/>
                <a:ea typeface="仿宋" panose="02010609060101010101" pitchFamily="49" charset="-122"/>
              </a:rPr>
              <a:t>5.</a:t>
            </a:r>
            <a:r>
              <a:rPr lang="zh-CN" altLang="en-US" sz="2800" b="1" dirty="0">
                <a:latin typeface="仿宋" panose="02010609060101010101" pitchFamily="49" charset="-122"/>
                <a:ea typeface="仿宋" panose="02010609060101010101" pitchFamily="49" charset="-122"/>
              </a:rPr>
              <a:t>技术实施许可合同</a:t>
            </a:r>
            <a:endParaRPr lang="en-US" altLang="zh-CN" sz="2800" b="1" dirty="0">
              <a:latin typeface="仿宋" panose="02010609060101010101" pitchFamily="49" charset="-122"/>
              <a:ea typeface="仿宋" panose="02010609060101010101" pitchFamily="49" charset="-122"/>
            </a:endParaRPr>
          </a:p>
          <a:p>
            <a:pPr marL="0" indent="0">
              <a:buNone/>
            </a:pPr>
            <a:endParaRPr lang="en-US" altLang="zh-CN" sz="2800" dirty="0" smtClean="0">
              <a:latin typeface="仿宋" panose="02010609060101010101" pitchFamily="49" charset="-122"/>
              <a:ea typeface="仿宋" panose="02010609060101010101" pitchFamily="49" charset="-122"/>
            </a:endParaRPr>
          </a:p>
          <a:p>
            <a:pPr marL="0" indent="0">
              <a:buNone/>
            </a:pPr>
            <a:r>
              <a:rPr lang="zh-CN" altLang="en-US" sz="2800" dirty="0" smtClean="0">
                <a:latin typeface="仿宋" panose="02010609060101010101" pitchFamily="49" charset="-122"/>
                <a:ea typeface="仿宋" panose="02010609060101010101" pitchFamily="49" charset="-122"/>
              </a:rPr>
              <a:t>    </a:t>
            </a:r>
            <a:r>
              <a:rPr lang="zh-CN" altLang="en-US" sz="2800" dirty="0" smtClean="0">
                <a:latin typeface="仿宋" panose="02010609060101010101" pitchFamily="49" charset="-122"/>
                <a:ea typeface="仿宋" panose="02010609060101010101" pitchFamily="49" charset="-122"/>
              </a:rPr>
              <a:t>技术</a:t>
            </a:r>
            <a:r>
              <a:rPr lang="zh-CN" altLang="en-US" sz="2800" dirty="0">
                <a:latin typeface="仿宋" panose="02010609060101010101" pitchFamily="49" charset="-122"/>
                <a:ea typeface="仿宋" panose="02010609060101010101" pitchFamily="49" charset="-122"/>
              </a:rPr>
              <a:t>实施许可也称专利许可证贸易，是指专利技术所有人或其授权人许可他人在一定期限、一定地区、以一定方式实施其所拥有的专利，并向他人收取使用费用，分为制造许可、使用许可、销售许可等，具有专利技术成果的转化、应用和推广的作用。</a:t>
            </a:r>
            <a:endParaRPr lang="zh-CN" altLang="en-US" sz="2800" dirty="0">
              <a:latin typeface="仿宋" panose="02010609060101010101" pitchFamily="49" charset="-122"/>
              <a:ea typeface="仿宋" panose="02010609060101010101" pitchFamily="49" charset="-122"/>
            </a:endParaRPr>
          </a:p>
          <a:p>
            <a:endParaRPr lang="zh-CN" altLang="en-US" dirty="0"/>
          </a:p>
        </p:txBody>
      </p:sp>
      <p:sp>
        <p:nvSpPr>
          <p:cNvPr id="4" name="标题 1"/>
          <p:cNvSpPr txBox="1"/>
          <p:nvPr/>
        </p:nvSpPr>
        <p:spPr>
          <a:xfrm>
            <a:off x="455530" y="476672"/>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zh-CN" altLang="en-US" dirty="0" smtClean="0"/>
              <a:t>技术实施许可合同的界定</a:t>
            </a:r>
            <a:endParaRPr lang="zh-CN" alt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457200" y="1331595"/>
            <a:ext cx="8229600" cy="4993005"/>
          </a:xfrm>
        </p:spPr>
        <p:txBody>
          <a:bodyPr/>
          <a:p>
            <a:endParaRPr lang="zh-CN" altLang="en-US"/>
          </a:p>
        </p:txBody>
      </p:sp>
      <p:pic>
        <p:nvPicPr>
          <p:cNvPr id="4" name="图片 3" descr="1AAJ_S3B`BC{F0}2[_9@UIY"/>
          <p:cNvPicPr>
            <a:picLocks noChangeAspect="1"/>
          </p:cNvPicPr>
          <p:nvPr>
            <p:custDataLst>
              <p:tags r:id="rId1"/>
            </p:custDataLst>
          </p:nvPr>
        </p:nvPicPr>
        <p:blipFill>
          <a:blip r:embed="rId2"/>
          <a:stretch>
            <a:fillRect/>
          </a:stretch>
        </p:blipFill>
        <p:spPr>
          <a:xfrm>
            <a:off x="2124075" y="1412875"/>
            <a:ext cx="4943475" cy="506031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a:p>
            <a:endParaRPr lang="zh-CN" altLang="en-US"/>
          </a:p>
          <a:p>
            <a:endParaRPr lang="zh-CN" altLang="en-US"/>
          </a:p>
          <a:p>
            <a:endParaRPr lang="zh-CN" altLang="en-US"/>
          </a:p>
          <a:p>
            <a:endParaRPr lang="zh-CN" altLang="en-US"/>
          </a:p>
          <a:p>
            <a:endParaRPr lang="zh-CN" altLang="en-US"/>
          </a:p>
        </p:txBody>
      </p:sp>
      <p:pic>
        <p:nvPicPr>
          <p:cNvPr id="4" name="图片 3" descr="4HE6F776MUVYT7O7UT$I251"/>
          <p:cNvPicPr>
            <a:picLocks noChangeAspect="1"/>
          </p:cNvPicPr>
          <p:nvPr/>
        </p:nvPicPr>
        <p:blipFill>
          <a:blip r:embed="rId1"/>
          <a:stretch>
            <a:fillRect/>
          </a:stretch>
        </p:blipFill>
        <p:spPr>
          <a:xfrm>
            <a:off x="1276350" y="765175"/>
            <a:ext cx="5903595" cy="3276600"/>
          </a:xfrm>
          <a:prstGeom prst="rect">
            <a:avLst/>
          </a:prstGeom>
        </p:spPr>
      </p:pic>
      <p:pic>
        <p:nvPicPr>
          <p:cNvPr id="6" name="图片 5" descr="WLXM@T4E3U0U~4@VRK_E%K1"/>
          <p:cNvPicPr>
            <a:picLocks noChangeAspect="1"/>
          </p:cNvPicPr>
          <p:nvPr/>
        </p:nvPicPr>
        <p:blipFill>
          <a:blip r:embed="rId2"/>
          <a:stretch>
            <a:fillRect/>
          </a:stretch>
        </p:blipFill>
        <p:spPr>
          <a:xfrm>
            <a:off x="1259205" y="4437380"/>
            <a:ext cx="5924550" cy="116205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996952"/>
            <a:ext cx="2829000" cy="1143000"/>
          </a:xfrm>
        </p:spPr>
        <p:txBody>
          <a:bodyPr>
            <a:normAutofit/>
          </a:bodyPr>
          <a:lstStyle/>
          <a:p>
            <a:pPr algn="ctr"/>
            <a:r>
              <a:rPr lang="zh-CN" altLang="en-US" sz="6600" b="1" dirty="0"/>
              <a:t>目录</a:t>
            </a:r>
            <a:endParaRPr lang="zh-CN" altLang="en-US" sz="6600" b="1" dirty="0"/>
          </a:p>
        </p:txBody>
      </p:sp>
      <p:graphicFrame>
        <p:nvGraphicFramePr>
          <p:cNvPr id="4" name="内容占位符 3"/>
          <p:cNvGraphicFramePr>
            <a:graphicFrameLocks noGrp="1"/>
          </p:cNvGraphicFramePr>
          <p:nvPr>
            <p:ph idx="1"/>
          </p:nvPr>
        </p:nvGraphicFramePr>
        <p:xfrm>
          <a:off x="2411760" y="1484784"/>
          <a:ext cx="5915000" cy="438912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66437" y="404664"/>
            <a:ext cx="8229600" cy="1143000"/>
          </a:xfrm>
        </p:spPr>
        <p:txBody>
          <a:bodyPr>
            <a:normAutofit/>
          </a:bodyPr>
          <a:lstStyle/>
          <a:p>
            <a:r>
              <a:rPr lang="zh-CN" altLang="en-US" dirty="0" smtClean="0"/>
              <a:t>二、</a:t>
            </a:r>
            <a:r>
              <a:rPr lang="zh-CN" altLang="en-US" dirty="0"/>
              <a:t>横向科研项目办理</a:t>
            </a:r>
            <a:r>
              <a:rPr lang="zh-CN" altLang="en-US" dirty="0" smtClean="0"/>
              <a:t>流程</a:t>
            </a:r>
            <a:endParaRPr lang="zh-CN" altLang="en-US" dirty="0"/>
          </a:p>
        </p:txBody>
      </p:sp>
      <p:sp>
        <p:nvSpPr>
          <p:cNvPr id="3" name="内容占位符 2"/>
          <p:cNvSpPr>
            <a:spLocks noGrp="1"/>
          </p:cNvSpPr>
          <p:nvPr>
            <p:ph idx="1"/>
          </p:nvPr>
        </p:nvSpPr>
        <p:spPr>
          <a:xfrm>
            <a:off x="457200" y="1791464"/>
            <a:ext cx="8229600" cy="4877896"/>
          </a:xfrm>
        </p:spPr>
        <p:txBody>
          <a:bodyPr>
            <a:normAutofit/>
          </a:bodyPr>
          <a:lstStyle/>
          <a:p>
            <a:r>
              <a:rPr lang="en-US" altLang="zh-CN" sz="2800" b="1" dirty="0" smtClean="0">
                <a:latin typeface="仿宋" panose="02010609060101010101" pitchFamily="49" charset="-122"/>
                <a:ea typeface="仿宋" panose="02010609060101010101" pitchFamily="49" charset="-122"/>
              </a:rPr>
              <a:t>1</a:t>
            </a:r>
            <a:r>
              <a:rPr lang="en-US" altLang="zh-CN" sz="2800" b="1" dirty="0">
                <a:latin typeface="仿宋" panose="02010609060101010101" pitchFamily="49" charset="-122"/>
                <a:ea typeface="仿宋" panose="02010609060101010101" pitchFamily="49" charset="-122"/>
              </a:rPr>
              <a:t>.</a:t>
            </a:r>
            <a:r>
              <a:rPr lang="zh-CN" altLang="en-US" sz="2800" b="1" dirty="0" smtClean="0">
                <a:latin typeface="仿宋" panose="02010609060101010101" pitchFamily="49" charset="-122"/>
                <a:ea typeface="仿宋" panose="02010609060101010101" pitchFamily="49" charset="-122"/>
              </a:rPr>
              <a:t>签订</a:t>
            </a:r>
            <a:r>
              <a:rPr lang="zh-CN" altLang="en-US" sz="2800" b="1" dirty="0">
                <a:latin typeface="仿宋" panose="02010609060101010101" pitchFamily="49" charset="-122"/>
                <a:ea typeface="仿宋" panose="02010609060101010101" pitchFamily="49" charset="-122"/>
              </a:rPr>
              <a:t>合同</a:t>
            </a:r>
            <a:endParaRPr lang="zh-CN" altLang="en-US" sz="2800" b="1" dirty="0">
              <a:latin typeface="仿宋" panose="02010609060101010101" pitchFamily="49" charset="-122"/>
              <a:ea typeface="仿宋" panose="02010609060101010101" pitchFamily="49" charset="-122"/>
            </a:endParaRPr>
          </a:p>
          <a:p>
            <a:pPr marL="0" indent="0">
              <a:buNone/>
            </a:pPr>
            <a:r>
              <a:rPr lang="zh-CN" altLang="en-US" sz="2800" dirty="0">
                <a:latin typeface="仿宋" panose="02010609060101010101" pitchFamily="49" charset="-122"/>
                <a:ea typeface="仿宋" panose="02010609060101010101" pitchFamily="49" charset="-122"/>
              </a:rPr>
              <a:t>    各学院要告知本单位项目负责人登录科发院网站到下载中心</a:t>
            </a:r>
            <a:r>
              <a:rPr lang="zh-CN" altLang="en-US" sz="2800" dirty="0" smtClean="0">
                <a:latin typeface="仿宋" panose="02010609060101010101" pitchFamily="49" charset="-122"/>
                <a:ea typeface="仿宋" panose="02010609060101010101" pitchFamily="49" charset="-122"/>
              </a:rPr>
              <a:t>下载“横向科研集成工具包</a:t>
            </a:r>
            <a:r>
              <a:rPr lang="en-US" altLang="zh-CN" sz="2800" dirty="0" smtClean="0">
                <a:latin typeface="仿宋" panose="02010609060101010101" pitchFamily="49" charset="-122"/>
                <a:ea typeface="仿宋" panose="02010609060101010101" pitchFamily="49" charset="-122"/>
              </a:rPr>
              <a:t>-2023</a:t>
            </a:r>
            <a:r>
              <a:rPr lang="zh-CN" altLang="en-US" sz="2800" dirty="0" smtClean="0">
                <a:latin typeface="仿宋" panose="02010609060101010101" pitchFamily="49" charset="-122"/>
                <a:ea typeface="仿宋" panose="02010609060101010101" pitchFamily="49" charset="-122"/>
              </a:rPr>
              <a:t>年</a:t>
            </a:r>
            <a:r>
              <a:rPr lang="en-US" altLang="zh-CN" sz="2800" dirty="0" smtClean="0">
                <a:latin typeface="仿宋" panose="02010609060101010101" pitchFamily="49" charset="-122"/>
                <a:ea typeface="仿宋" panose="02010609060101010101" pitchFamily="49" charset="-122"/>
              </a:rPr>
              <a:t>9</a:t>
            </a:r>
            <a:r>
              <a:rPr lang="zh-CN" altLang="en-US" sz="2800" dirty="0" smtClean="0">
                <a:latin typeface="仿宋" panose="02010609060101010101" pitchFamily="49" charset="-122"/>
                <a:ea typeface="仿宋" panose="02010609060101010101" pitchFamily="49" charset="-122"/>
              </a:rPr>
              <a:t>月”文件工具包，按照五技合同要求草拟对应类型合同，合同草拟好后由</a:t>
            </a:r>
            <a:r>
              <a:rPr lang="zh-CN" altLang="en-US" sz="2800" dirty="0">
                <a:latin typeface="仿宋" panose="02010609060101010101" pitchFamily="49" charset="-122"/>
                <a:ea typeface="仿宋" panose="02010609060101010101" pitchFamily="49" charset="-122"/>
              </a:rPr>
              <a:t>所在单位科研</a:t>
            </a:r>
            <a:r>
              <a:rPr lang="zh-CN" altLang="en-US" sz="2800" dirty="0" smtClean="0">
                <a:latin typeface="仿宋" panose="02010609060101010101" pitchFamily="49" charset="-122"/>
                <a:ea typeface="仿宋" panose="02010609060101010101" pitchFamily="49" charset="-122"/>
              </a:rPr>
              <a:t>管理人员发科发院黄孟勤老师审核（</a:t>
            </a:r>
            <a:r>
              <a:rPr lang="zh-CN" altLang="en-US" sz="2800" dirty="0" smtClean="0">
                <a:solidFill>
                  <a:srgbClr val="FF0000"/>
                </a:solidFill>
                <a:latin typeface="仿宋" panose="02010609060101010101" pitchFamily="49" charset="-122"/>
                <a:ea typeface="仿宋" panose="02010609060101010101" pitchFamily="49" charset="-122"/>
              </a:rPr>
              <a:t>只有审核过的合同使用</a:t>
            </a:r>
            <a:r>
              <a:rPr lang="en-US" altLang="zh-CN" sz="2800" dirty="0" smtClean="0">
                <a:solidFill>
                  <a:srgbClr val="FF0000"/>
                </a:solidFill>
                <a:latin typeface="仿宋" panose="02010609060101010101" pitchFamily="49" charset="-122"/>
                <a:ea typeface="仿宋" panose="02010609060101010101" pitchFamily="49" charset="-122"/>
              </a:rPr>
              <a:t>OA</a:t>
            </a:r>
            <a:r>
              <a:rPr lang="zh-CN" altLang="en-US" sz="2800" dirty="0" smtClean="0">
                <a:solidFill>
                  <a:srgbClr val="FF0000"/>
                </a:solidFill>
                <a:latin typeface="仿宋" panose="02010609060101010101" pitchFamily="49" charset="-122"/>
                <a:ea typeface="仿宋" panose="02010609060101010101" pitchFamily="49" charset="-122"/>
              </a:rPr>
              <a:t>用印才快</a:t>
            </a:r>
            <a:r>
              <a:rPr lang="zh-CN" altLang="en-US" sz="2800" dirty="0" smtClean="0">
                <a:latin typeface="仿宋" panose="02010609060101010101" pitchFamily="49" charset="-122"/>
                <a:ea typeface="仿宋" panose="02010609060101010101" pitchFamily="49" charset="-122"/>
              </a:rPr>
              <a:t>）</a:t>
            </a:r>
            <a:r>
              <a:rPr lang="zh-CN" altLang="en-US" sz="2800" dirty="0" smtClean="0">
                <a:latin typeface="仿宋" panose="02010609060101010101" pitchFamily="49" charset="-122"/>
                <a:ea typeface="仿宋" panose="02010609060101010101" pitchFamily="49" charset="-122"/>
                <a:sym typeface="+mn-ea"/>
              </a:rPr>
              <a:t>。</a:t>
            </a:r>
            <a:endParaRPr lang="zh-CN" altLang="en-US" sz="2800" dirty="0" smtClean="0">
              <a:latin typeface="仿宋" panose="02010609060101010101" pitchFamily="49" charset="-122"/>
              <a:ea typeface="仿宋" panose="02010609060101010101" pitchFamily="49" charset="-122"/>
              <a:sym typeface="+mn-ea"/>
            </a:endParaRPr>
          </a:p>
          <a:p>
            <a:pPr marL="0" indent="0">
              <a:buNone/>
            </a:pPr>
            <a:endParaRPr lang="en-US" altLang="zh-CN" sz="2800" dirty="0" smtClean="0">
              <a:latin typeface="仿宋" panose="02010609060101010101" pitchFamily="49" charset="-122"/>
              <a:ea typeface="仿宋" panose="02010609060101010101" pitchFamily="49" charset="-122"/>
            </a:endParaRPr>
          </a:p>
          <a:p>
            <a:pPr marL="0" indent="0">
              <a:buNone/>
            </a:pPr>
            <a:r>
              <a:rPr lang="en-US" altLang="zh-CN" sz="2800" dirty="0" smtClean="0">
                <a:latin typeface="仿宋" panose="02010609060101010101" pitchFamily="49" charset="-122"/>
                <a:ea typeface="仿宋" panose="02010609060101010101" pitchFamily="49" charset="-122"/>
              </a:rPr>
              <a:t>  </a:t>
            </a:r>
            <a:endParaRPr lang="zh-CN" altLang="en-US" sz="2800" dirty="0">
              <a:latin typeface="仿宋" panose="02010609060101010101" pitchFamily="49" charset="-122"/>
              <a:ea typeface="仿宋" panose="02010609060101010101" pitchFamily="49" charset="-122"/>
            </a:endParaRPr>
          </a:p>
          <a:p>
            <a:endParaRPr lang="zh-CN" alt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marL="0" indent="0">
              <a:buNone/>
            </a:pPr>
            <a:r>
              <a:rPr lang="en-US" altLang="zh-CN" b="1" dirty="0" smtClean="0">
                <a:latin typeface="仿宋" panose="02010609060101010101" pitchFamily="49" charset="-122"/>
                <a:ea typeface="仿宋" panose="02010609060101010101" pitchFamily="49" charset="-122"/>
                <a:sym typeface="+mn-ea"/>
              </a:rPr>
              <a:t>2.</a:t>
            </a:r>
            <a:r>
              <a:rPr lang="zh-CN" altLang="en-US" b="1" dirty="0" smtClean="0">
                <a:latin typeface="仿宋" panose="02010609060101010101" pitchFamily="49" charset="-122"/>
                <a:ea typeface="仿宋" panose="02010609060101010101" pitchFamily="49" charset="-122"/>
                <a:sym typeface="+mn-ea"/>
              </a:rPr>
              <a:t>学院初审合同注意事项</a:t>
            </a:r>
            <a:endParaRPr lang="en-US" altLang="zh-CN" b="1" dirty="0" smtClean="0">
              <a:latin typeface="仿宋" panose="02010609060101010101" pitchFamily="49" charset="-122"/>
              <a:ea typeface="仿宋" panose="02010609060101010101" pitchFamily="49" charset="-122"/>
            </a:endParaRPr>
          </a:p>
          <a:p>
            <a:pPr marL="0" indent="0">
              <a:buNone/>
            </a:pPr>
            <a:r>
              <a:rPr lang="en-US" altLang="zh-CN" dirty="0">
                <a:latin typeface="仿宋" panose="02010609060101010101" pitchFamily="49" charset="-122"/>
                <a:ea typeface="仿宋" panose="02010609060101010101" pitchFamily="49" charset="-122"/>
                <a:sym typeface="+mn-ea"/>
              </a:rPr>
              <a:t> </a:t>
            </a:r>
            <a:r>
              <a:rPr lang="en-US" altLang="zh-CN" dirty="0" smtClean="0">
                <a:latin typeface="仿宋" panose="02010609060101010101" pitchFamily="49" charset="-122"/>
                <a:ea typeface="仿宋" panose="02010609060101010101" pitchFamily="49" charset="-122"/>
                <a:sym typeface="+mn-ea"/>
              </a:rPr>
              <a:t>   *</a:t>
            </a:r>
            <a:r>
              <a:rPr lang="zh-CN" altLang="en-US" dirty="0" smtClean="0">
                <a:latin typeface="仿宋" panose="02010609060101010101" pitchFamily="49" charset="-122"/>
                <a:ea typeface="仿宋" panose="02010609060101010101" pitchFamily="49" charset="-122"/>
                <a:sym typeface="+mn-ea"/>
              </a:rPr>
              <a:t>最重要的一点要是三方协议的合同版本</a:t>
            </a:r>
            <a:endParaRPr lang="zh-CN" altLang="en-US" dirty="0" smtClean="0">
              <a:latin typeface="仿宋" panose="02010609060101010101" pitchFamily="49" charset="-122"/>
              <a:ea typeface="仿宋" panose="02010609060101010101" pitchFamily="49" charset="-122"/>
            </a:endParaRPr>
          </a:p>
          <a:p>
            <a:pPr marL="0" indent="0">
              <a:buNone/>
            </a:pPr>
            <a:r>
              <a:rPr lang="zh-CN" altLang="en-US" dirty="0" smtClean="0">
                <a:latin typeface="仿宋" panose="02010609060101010101" pitchFamily="49" charset="-122"/>
                <a:ea typeface="仿宋" panose="02010609060101010101" pitchFamily="49" charset="-122"/>
                <a:sym typeface="+mn-ea"/>
              </a:rPr>
              <a:t>（主要体现首页和尾页上），不是三方合同的横向项目不能请款，经费使用和纵向一样。</a:t>
            </a:r>
            <a:endParaRPr lang="zh-CN" altLang="en-US" dirty="0" smtClean="0">
              <a:latin typeface="仿宋" panose="02010609060101010101" pitchFamily="49" charset="-122"/>
              <a:ea typeface="仿宋" panose="02010609060101010101" pitchFamily="49" charset="-122"/>
              <a:sym typeface="+mn-ea"/>
            </a:endParaRPr>
          </a:p>
          <a:p>
            <a:pPr marL="0" indent="0">
              <a:buNone/>
            </a:pPr>
            <a:r>
              <a:rPr lang="zh-CN" altLang="en-US" dirty="0" smtClean="0">
                <a:solidFill>
                  <a:srgbClr val="FF0000"/>
                </a:solidFill>
                <a:latin typeface="仿宋" panose="02010609060101010101" pitchFamily="49" charset="-122"/>
                <a:ea typeface="仿宋" panose="02010609060101010101" pitchFamily="49" charset="-122"/>
                <a:sym typeface="+mn-ea"/>
              </a:rPr>
              <a:t>附件</a:t>
            </a:r>
            <a:r>
              <a:rPr lang="en-US" altLang="zh-CN" dirty="0" smtClean="0">
                <a:solidFill>
                  <a:srgbClr val="FF0000"/>
                </a:solidFill>
                <a:latin typeface="仿宋" panose="02010609060101010101" pitchFamily="49" charset="-122"/>
                <a:ea typeface="仿宋" panose="02010609060101010101" pitchFamily="49" charset="-122"/>
                <a:sym typeface="+mn-ea"/>
              </a:rPr>
              <a:t>1</a:t>
            </a:r>
            <a:r>
              <a:rPr lang="zh-CN" altLang="en-US" dirty="0" smtClean="0">
                <a:solidFill>
                  <a:srgbClr val="FF0000"/>
                </a:solidFill>
                <a:latin typeface="仿宋" panose="02010609060101010101" pitchFamily="49" charset="-122"/>
                <a:ea typeface="仿宋" panose="02010609060101010101" pitchFamily="49" charset="-122"/>
                <a:sym typeface="+mn-ea"/>
              </a:rPr>
              <a:t>立项审核表上的时间一定要在合同签订日期前</a:t>
            </a:r>
            <a:r>
              <a:rPr lang="en-US" altLang="zh-CN" dirty="0" smtClean="0">
                <a:latin typeface="仿宋" panose="02010609060101010101" pitchFamily="49" charset="-122"/>
                <a:ea typeface="仿宋" panose="02010609060101010101" pitchFamily="49" charset="-122"/>
                <a:sym typeface="+mn-ea"/>
              </a:rPr>
              <a:t> </a:t>
            </a:r>
            <a:endParaRPr lang="zh-CN" altLang="en-US" dirty="0" smtClean="0">
              <a:latin typeface="仿宋" panose="02010609060101010101" pitchFamily="49" charset="-122"/>
              <a:ea typeface="仿宋" panose="02010609060101010101" pitchFamily="49" charset="-122"/>
            </a:endParaRPr>
          </a:p>
          <a:p>
            <a:pPr marL="0" indent="0">
              <a:buNone/>
            </a:pP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7" name="内容占位符 6" descr="ZUQ`12H_~~`OSA~G7IKF3]6"/>
          <p:cNvPicPr>
            <a:picLocks noChangeAspect="1"/>
          </p:cNvPicPr>
          <p:nvPr>
            <p:ph idx="1"/>
            <p:custDataLst>
              <p:tags r:id="rId1"/>
            </p:custDataLst>
          </p:nvPr>
        </p:nvPicPr>
        <p:blipFill>
          <a:blip r:embed="rId2"/>
          <a:stretch>
            <a:fillRect/>
          </a:stretch>
        </p:blipFill>
        <p:spPr>
          <a:xfrm>
            <a:off x="1331595" y="5085080"/>
            <a:ext cx="6156960" cy="819150"/>
          </a:xfrm>
          <a:prstGeom prst="rect">
            <a:avLst/>
          </a:prstGeom>
        </p:spPr>
      </p:pic>
      <p:pic>
        <p:nvPicPr>
          <p:cNvPr id="5" name="图片 4" descr="H9B9TTS{2N$WR`]{T1F{0LK"/>
          <p:cNvPicPr>
            <a:picLocks noChangeAspect="1"/>
          </p:cNvPicPr>
          <p:nvPr>
            <p:custDataLst>
              <p:tags r:id="rId3"/>
            </p:custDataLst>
          </p:nvPr>
        </p:nvPicPr>
        <p:blipFill>
          <a:blip r:embed="rId4"/>
          <a:stretch>
            <a:fillRect/>
          </a:stretch>
        </p:blipFill>
        <p:spPr>
          <a:xfrm>
            <a:off x="1259205" y="2132965"/>
            <a:ext cx="6346825" cy="279019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dirty="0" smtClean="0">
                <a:latin typeface="仿宋" panose="02010609060101010101" pitchFamily="49" charset="-122"/>
                <a:ea typeface="仿宋" panose="02010609060101010101" pitchFamily="49" charset="-122"/>
                <a:sym typeface="+mn-ea"/>
              </a:rPr>
              <a:t> </a:t>
            </a:r>
            <a:endParaRPr lang="en-US" altLang="zh-CN" dirty="0" smtClean="0">
              <a:latin typeface="仿宋" panose="02010609060101010101" pitchFamily="49" charset="-122"/>
              <a:ea typeface="仿宋" panose="02010609060101010101" pitchFamily="49" charset="-122"/>
              <a:sym typeface="+mn-ea"/>
            </a:endParaRPr>
          </a:p>
          <a:p>
            <a:r>
              <a:rPr lang="en-US" altLang="zh-CN" dirty="0" smtClean="0">
                <a:latin typeface="仿宋" panose="02010609060101010101" pitchFamily="49" charset="-122"/>
                <a:ea typeface="仿宋" panose="02010609060101010101" pitchFamily="49" charset="-122"/>
                <a:sym typeface="+mn-ea"/>
              </a:rPr>
              <a:t>*</a:t>
            </a:r>
            <a:r>
              <a:rPr lang="zh-CN" altLang="en-US" dirty="0">
                <a:latin typeface="仿宋" panose="02010609060101010101" pitchFamily="49" charset="-122"/>
                <a:ea typeface="仿宋" panose="02010609060101010101" pitchFamily="49" charset="-122"/>
                <a:sym typeface="+mn-ea"/>
              </a:rPr>
              <a:t>第三方可以团队负责人，也可以研发团队公司。前者请款到个人账户，后者请款到公司账户（只要法人是研发团队成员的，科研分可以做团队成员名下）</a:t>
            </a:r>
            <a:endParaRPr lang="zh-CN" altLang="en-US" dirty="0">
              <a:latin typeface="仿宋" panose="02010609060101010101" pitchFamily="49" charset="-122"/>
              <a:ea typeface="仿宋" panose="02010609060101010101" pitchFamily="49" charset="-122"/>
              <a:sym typeface="+mn-ea"/>
            </a:endParaRPr>
          </a:p>
          <a:p>
            <a:endParaRPr lang="zh-CN" altLang="en-US"/>
          </a:p>
        </p:txBody>
      </p:sp>
      <p:pic>
        <p:nvPicPr>
          <p:cNvPr id="4" name="图片 3"/>
          <p:cNvPicPr>
            <a:picLocks noChangeAspect="1"/>
          </p:cNvPicPr>
          <p:nvPr>
            <p:custDataLst>
              <p:tags r:id="rId1"/>
            </p:custDataLst>
          </p:nvPr>
        </p:nvPicPr>
        <p:blipFill>
          <a:blip r:embed="rId2"/>
          <a:stretch>
            <a:fillRect/>
          </a:stretch>
        </p:blipFill>
        <p:spPr>
          <a:xfrm>
            <a:off x="1475740" y="3789045"/>
            <a:ext cx="5829300" cy="238125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合同首尾页</a:t>
            </a:r>
            <a:r>
              <a:rPr lang="en-US" altLang="zh-CN" dirty="0" smtClean="0"/>
              <a:t>-</a:t>
            </a:r>
            <a:r>
              <a:rPr lang="zh-CN" altLang="en-US" dirty="0" smtClean="0"/>
              <a:t>请款到研发团队公司</a:t>
            </a:r>
            <a:endParaRPr lang="zh-CN" altLang="en-US" dirty="0" smtClean="0"/>
          </a:p>
        </p:txBody>
      </p:sp>
      <p:pic>
        <p:nvPicPr>
          <p:cNvPr id="102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83568" y="2420888"/>
            <a:ext cx="3840427" cy="288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内容占位符 9"/>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23995" y="2420888"/>
            <a:ext cx="4080454" cy="2880320"/>
          </a:xfr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1" cstate="print">
            <a:extLst>
              <a:ext uri="{28A0092B-C50C-407E-A947-70E740481C1C}">
                <a14:useLocalDpi xmlns:a14="http://schemas.microsoft.com/office/drawing/2010/main" val="0"/>
              </a:ext>
            </a:extLst>
          </a:blip>
          <a:stretch>
            <a:fillRect/>
          </a:stretch>
        </p:blipFill>
        <p:spPr>
          <a:xfrm>
            <a:off x="755576" y="2492896"/>
            <a:ext cx="3816424" cy="2736304"/>
          </a:xfrm>
        </p:spPr>
      </p:pic>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492896"/>
            <a:ext cx="3670300"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标题 1"/>
          <p:cNvSpPr>
            <a:spLocks noGrp="1"/>
          </p:cNvSpPr>
          <p:nvPr>
            <p:ph type="title"/>
          </p:nvPr>
        </p:nvSpPr>
        <p:spPr>
          <a:xfrm>
            <a:off x="107950" y="704215"/>
            <a:ext cx="8757920" cy="1143000"/>
          </a:xfrm>
        </p:spPr>
        <p:txBody>
          <a:bodyPr>
            <a:normAutofit fontScale="90000"/>
          </a:bodyPr>
          <a:lstStyle/>
          <a:p>
            <a:r>
              <a:rPr lang="zh-CN" altLang="en-US" dirty="0" smtClean="0"/>
              <a:t>合同首尾页</a:t>
            </a:r>
            <a:r>
              <a:rPr lang="en-US" altLang="zh-CN" dirty="0" smtClean="0"/>
              <a:t>-</a:t>
            </a:r>
            <a:r>
              <a:rPr lang="zh-CN" altLang="en-US" dirty="0" smtClean="0"/>
              <a:t>请款到研发负责人名下</a:t>
            </a:r>
            <a:endParaRPr lang="zh-CN" altLang="en-US"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合同正文</a:t>
            </a:r>
            <a:br>
              <a:rPr lang="zh-CN" altLang="en-US" dirty="0"/>
            </a:br>
            <a:br>
              <a:rPr lang="zh-CN" altLang="en-US" dirty="0"/>
            </a:br>
            <a:br>
              <a:rPr lang="zh-CN" altLang="en-US" dirty="0"/>
            </a:br>
            <a:br>
              <a:rPr lang="zh-CN" altLang="en-US" dirty="0"/>
            </a:br>
            <a:br>
              <a:rPr lang="zh-CN" altLang="en-US" dirty="0"/>
            </a:br>
            <a:br>
              <a:rPr lang="zh-CN" altLang="en-US" dirty="0"/>
            </a:br>
            <a:endParaRPr lang="zh-CN" altLang="en-US" dirty="0"/>
          </a:p>
        </p:txBody>
      </p:sp>
      <p:sp>
        <p:nvSpPr>
          <p:cNvPr id="3" name="内容占位符 2"/>
          <p:cNvSpPr>
            <a:spLocks noGrp="1"/>
          </p:cNvSpPr>
          <p:nvPr>
            <p:ph idx="1"/>
          </p:nvPr>
        </p:nvSpPr>
        <p:spPr>
          <a:xfrm>
            <a:off x="457200" y="1935480"/>
            <a:ext cx="8229600" cy="3894455"/>
          </a:xfrm>
        </p:spPr>
        <p:txBody>
          <a:bodyPr>
            <a:normAutofit fontScale="82500"/>
          </a:bodyPr>
          <a:lstStyle/>
          <a:p>
            <a:pPr>
              <a:lnSpc>
                <a:spcPct val="150000"/>
              </a:lnSpc>
            </a:pPr>
            <a:endParaRPr lang="en-US" altLang="zh-CN" dirty="0">
              <a:latin typeface="仿宋" panose="02010609060101010101" pitchFamily="49" charset="-122"/>
              <a:ea typeface="仿宋" panose="02010609060101010101" pitchFamily="49" charset="-122"/>
            </a:endParaRPr>
          </a:p>
          <a:p>
            <a:pPr>
              <a:lnSpc>
                <a:spcPct val="150000"/>
              </a:lnSpc>
            </a:pPr>
            <a:r>
              <a:rPr lang="en-US" altLang="zh-CN" dirty="0" smtClean="0">
                <a:latin typeface="仿宋" panose="02010609060101010101" pitchFamily="49" charset="-122"/>
                <a:ea typeface="仿宋" panose="02010609060101010101" pitchFamily="49" charset="-122"/>
              </a:rPr>
              <a:t>1.</a:t>
            </a:r>
            <a:r>
              <a:rPr lang="zh-CN" altLang="en-US" dirty="0" smtClean="0">
                <a:latin typeface="仿宋" panose="02010609060101010101" pitchFamily="49" charset="-122"/>
                <a:ea typeface="仿宋" panose="02010609060101010101" pitchFamily="49" charset="-122"/>
              </a:rPr>
              <a:t>关于项目</a:t>
            </a:r>
            <a:r>
              <a:rPr lang="zh-CN" altLang="en-US" dirty="0">
                <a:latin typeface="仿宋" panose="02010609060101010101" pitchFamily="49" charset="-122"/>
                <a:ea typeface="仿宋" panose="02010609060101010101" pitchFamily="49" charset="-122"/>
              </a:rPr>
              <a:t>的</a:t>
            </a:r>
            <a:r>
              <a:rPr lang="zh-CN" altLang="en-US" dirty="0" smtClean="0">
                <a:latin typeface="仿宋" panose="02010609060101010101" pitchFamily="49" charset="-122"/>
                <a:ea typeface="仿宋" panose="02010609060101010101" pitchFamily="49" charset="-122"/>
              </a:rPr>
              <a:t>名称，一定要规避</a:t>
            </a:r>
            <a:r>
              <a:rPr lang="zh-CN" altLang="en-US" sz="3890" dirty="0" smtClean="0">
                <a:solidFill>
                  <a:srgbClr val="FF0000"/>
                </a:solidFill>
                <a:latin typeface="仿宋" panose="02010609060101010101" pitchFamily="49" charset="-122"/>
                <a:ea typeface="仿宋" panose="02010609060101010101" pitchFamily="49" charset="-122"/>
              </a:rPr>
              <a:t>演出、培训和比赛</a:t>
            </a:r>
            <a:r>
              <a:rPr lang="zh-CN" altLang="en-US" dirty="0" smtClean="0">
                <a:latin typeface="仿宋" panose="02010609060101010101" pitchFamily="49" charset="-122"/>
                <a:ea typeface="仿宋" panose="02010609060101010101" pitchFamily="49" charset="-122"/>
              </a:rPr>
              <a:t>字眼，尽量往科学研究上靠</a:t>
            </a:r>
            <a:r>
              <a:rPr lang="en-US" altLang="zh-CN" dirty="0" smtClean="0">
                <a:latin typeface="仿宋" panose="02010609060101010101" pitchFamily="49" charset="-122"/>
                <a:ea typeface="仿宋" panose="02010609060101010101" pitchFamily="49" charset="-122"/>
              </a:rPr>
              <a:t>,</a:t>
            </a:r>
            <a:r>
              <a:rPr lang="zh-CN" altLang="en-US" dirty="0" smtClean="0">
                <a:latin typeface="仿宋" panose="02010609060101010101" pitchFamily="49" charset="-122"/>
                <a:ea typeface="仿宋" panose="02010609060101010101" pitchFamily="49" charset="-122"/>
              </a:rPr>
              <a:t>题目里一定要出现</a:t>
            </a:r>
            <a:r>
              <a:rPr lang="zh-CN" altLang="en-US" sz="3395" dirty="0" smtClean="0">
                <a:highlight>
                  <a:srgbClr val="FFFF00"/>
                </a:highlight>
                <a:latin typeface="仿宋" panose="02010609060101010101" pitchFamily="49" charset="-122"/>
                <a:ea typeface="仿宋" panose="02010609060101010101" pitchFamily="49" charset="-122"/>
              </a:rPr>
              <a:t>研究</a:t>
            </a:r>
            <a:r>
              <a:rPr lang="zh-CN" altLang="en-US" dirty="0" smtClean="0">
                <a:latin typeface="仿宋" panose="02010609060101010101" pitchFamily="49" charset="-122"/>
                <a:ea typeface="仿宋" panose="02010609060101010101" pitchFamily="49" charset="-122"/>
              </a:rPr>
              <a:t>等</a:t>
            </a:r>
            <a:r>
              <a:rPr lang="zh-CN" altLang="en-US" dirty="0" smtClean="0">
                <a:latin typeface="仿宋" panose="02010609060101010101" pitchFamily="49" charset="-122"/>
                <a:ea typeface="仿宋" panose="02010609060101010101" pitchFamily="49" charset="-122"/>
              </a:rPr>
              <a:t>字眼；</a:t>
            </a:r>
            <a:endParaRPr lang="en-US" altLang="zh-CN" dirty="0" smtClean="0">
              <a:latin typeface="仿宋" panose="02010609060101010101" pitchFamily="49" charset="-122"/>
              <a:ea typeface="仿宋" panose="02010609060101010101" pitchFamily="49" charset="-122"/>
            </a:endParaRPr>
          </a:p>
          <a:p>
            <a:pPr>
              <a:lnSpc>
                <a:spcPct val="150000"/>
              </a:lnSpc>
            </a:pPr>
            <a:r>
              <a:rPr lang="en-US" altLang="zh-CN" dirty="0" smtClean="0">
                <a:latin typeface="仿宋" panose="02010609060101010101" pitchFamily="49" charset="-122"/>
                <a:ea typeface="仿宋" panose="02010609060101010101" pitchFamily="49" charset="-122"/>
              </a:rPr>
              <a:t>2</a:t>
            </a:r>
            <a:r>
              <a:rPr lang="en-US" altLang="zh-CN" dirty="0">
                <a:latin typeface="仿宋" panose="02010609060101010101" pitchFamily="49" charset="-122"/>
                <a:ea typeface="仿宋" panose="02010609060101010101" pitchFamily="49" charset="-122"/>
              </a:rPr>
              <a:t>.</a:t>
            </a:r>
            <a:r>
              <a:rPr lang="zh-CN" altLang="en-US" dirty="0">
                <a:latin typeface="仿宋" panose="02010609060101010101" pitchFamily="49" charset="-122"/>
                <a:ea typeface="仿宋" panose="02010609060101010101" pitchFamily="49" charset="-122"/>
              </a:rPr>
              <a:t>合同</a:t>
            </a:r>
            <a:r>
              <a:rPr lang="zh-CN" altLang="en-US" dirty="0" smtClean="0">
                <a:latin typeface="仿宋" panose="02010609060101010101" pitchFamily="49" charset="-122"/>
                <a:ea typeface="仿宋" panose="02010609060101010101" pitchFamily="49" charset="-122"/>
              </a:rPr>
              <a:t>标</a:t>
            </a:r>
            <a:r>
              <a:rPr lang="zh-CN" altLang="en-US" dirty="0">
                <a:latin typeface="仿宋" panose="02010609060101010101" pitchFamily="49" charset="-122"/>
                <a:ea typeface="仿宋" panose="02010609060101010101" pitchFamily="49" charset="-122"/>
              </a:rPr>
              <a:t>的的内容、范围和要求，履行的计划、地点和</a:t>
            </a:r>
            <a:r>
              <a:rPr lang="zh-CN" altLang="en-US" dirty="0" smtClean="0">
                <a:latin typeface="仿宋" panose="02010609060101010101" pitchFamily="49" charset="-122"/>
                <a:ea typeface="仿宋" panose="02010609060101010101" pitchFamily="49" charset="-122"/>
              </a:rPr>
              <a:t>方式要明确；</a:t>
            </a:r>
            <a:endParaRPr lang="en-US" altLang="zh-CN" dirty="0" smtClean="0">
              <a:latin typeface="仿宋" panose="02010609060101010101" pitchFamily="49" charset="-122"/>
              <a:ea typeface="仿宋" panose="02010609060101010101" pitchFamily="49" charset="-122"/>
            </a:endParaRPr>
          </a:p>
          <a:p>
            <a:pPr>
              <a:lnSpc>
                <a:spcPct val="150000"/>
              </a:lnSpc>
            </a:pPr>
            <a:r>
              <a:rPr lang="en-US" altLang="zh-CN" dirty="0" smtClean="0">
                <a:latin typeface="仿宋" panose="02010609060101010101" pitchFamily="49" charset="-122"/>
                <a:ea typeface="仿宋" panose="02010609060101010101" pitchFamily="49" charset="-122"/>
              </a:rPr>
              <a:t>3</a:t>
            </a:r>
            <a:r>
              <a:rPr lang="en-US" altLang="zh-CN" dirty="0">
                <a:latin typeface="仿宋" panose="02010609060101010101" pitchFamily="49" charset="-122"/>
                <a:ea typeface="仿宋" panose="02010609060101010101" pitchFamily="49" charset="-122"/>
              </a:rPr>
              <a:t>.</a:t>
            </a:r>
            <a:r>
              <a:rPr lang="zh-CN" altLang="en-US" dirty="0" smtClean="0">
                <a:latin typeface="仿宋" panose="02010609060101010101" pitchFamily="49" charset="-122"/>
                <a:ea typeface="仿宋" panose="02010609060101010101" pitchFamily="49" charset="-122"/>
              </a:rPr>
              <a:t>合同签订日期与执行日期，可以提前半年内。（比如经费</a:t>
            </a:r>
            <a:r>
              <a:rPr lang="en-US" altLang="zh-CN" dirty="0" smtClean="0">
                <a:latin typeface="仿宋" panose="02010609060101010101" pitchFamily="49" charset="-122"/>
                <a:ea typeface="仿宋" panose="02010609060101010101" pitchFamily="49" charset="-122"/>
              </a:rPr>
              <a:t>9</a:t>
            </a:r>
            <a:r>
              <a:rPr lang="zh-CN" altLang="en-US" dirty="0" smtClean="0">
                <a:latin typeface="仿宋" panose="02010609060101010101" pitchFamily="49" charset="-122"/>
                <a:ea typeface="仿宋" panose="02010609060101010101" pitchFamily="49" charset="-122"/>
              </a:rPr>
              <a:t>月到账的，合同签订日期可以是当年</a:t>
            </a:r>
            <a:r>
              <a:rPr lang="en-US" altLang="zh-CN" dirty="0" smtClean="0">
                <a:latin typeface="仿宋" panose="02010609060101010101" pitchFamily="49" charset="-122"/>
                <a:ea typeface="仿宋" panose="02010609060101010101" pitchFamily="49" charset="-122"/>
              </a:rPr>
              <a:t>3</a:t>
            </a:r>
            <a:r>
              <a:rPr lang="zh-CN" altLang="en-US" dirty="0" smtClean="0">
                <a:latin typeface="仿宋" panose="02010609060101010101" pitchFamily="49" charset="-122"/>
                <a:ea typeface="仿宋" panose="02010609060101010101" pitchFamily="49" charset="-122"/>
              </a:rPr>
              <a:t>月份的）</a:t>
            </a:r>
            <a:endParaRPr lang="en-US" altLang="zh-CN" dirty="0" smtClean="0">
              <a:latin typeface="仿宋" panose="02010609060101010101" pitchFamily="49" charset="-122"/>
              <a:ea typeface="仿宋" panose="02010609060101010101" pitchFamily="49" charset="-122"/>
            </a:endParaRPr>
          </a:p>
        </p:txBody>
      </p:sp>
      <p:sp>
        <p:nvSpPr>
          <p:cNvPr id="4" name="标题 1"/>
          <p:cNvSpPr txBox="1"/>
          <p:nvPr/>
        </p:nvSpPr>
        <p:spPr>
          <a:xfrm>
            <a:off x="609600" y="856488"/>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zh-CN" altLang="en-US" dirty="0" smtClean="0"/>
              <a:t>注意事项</a:t>
            </a:r>
            <a:endParaRPr lang="zh-CN"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4222" y="337220"/>
            <a:ext cx="8229600" cy="1143000"/>
          </a:xfrm>
        </p:spPr>
        <p:txBody>
          <a:bodyPr>
            <a:noAutofit/>
          </a:bodyPr>
          <a:lstStyle/>
          <a:p>
            <a:pPr lvl="0"/>
            <a:r>
              <a:rPr lang="zh-CN" altLang="en-US" dirty="0">
                <a:sym typeface="+mn-ea"/>
              </a:rPr>
              <a:t>申请</a:t>
            </a:r>
            <a:r>
              <a:rPr lang="zh-CN" altLang="en-US" dirty="0" smtClean="0">
                <a:sym typeface="+mn-ea"/>
              </a:rPr>
              <a:t>用印</a:t>
            </a:r>
            <a:endParaRPr lang="zh-CN" altLang="en-US" dirty="0"/>
          </a:p>
        </p:txBody>
      </p:sp>
      <p:sp>
        <p:nvSpPr>
          <p:cNvPr id="3" name="内容占位符 2"/>
          <p:cNvSpPr>
            <a:spLocks noGrp="1"/>
          </p:cNvSpPr>
          <p:nvPr>
            <p:ph idx="1"/>
          </p:nvPr>
        </p:nvSpPr>
        <p:spPr>
          <a:xfrm>
            <a:off x="457200" y="1556792"/>
            <a:ext cx="8229600" cy="4767808"/>
          </a:xfrm>
        </p:spPr>
        <p:txBody>
          <a:bodyPr/>
          <a:lstStyle/>
          <a:p>
            <a:pPr marL="342900" lvl="0" indent="-342900">
              <a:buClr>
                <a:srgbClr val="2F2F2F"/>
              </a:buClr>
              <a:buSzPct val="50000"/>
              <a:buFont typeface="Wingdings 2" panose="05020102010507070707"/>
              <a:buChar char="ß"/>
            </a:pPr>
            <a:r>
              <a:rPr lang="zh-CN" altLang="en-US" dirty="0">
                <a:latin typeface="仿宋" panose="02010609060101010101" pitchFamily="49" charset="-122"/>
                <a:ea typeface="仿宋" panose="02010609060101010101" pitchFamily="49" charset="-122"/>
                <a:sym typeface="+mn-ea"/>
              </a:rPr>
              <a:t>项目负责人所在单位</a:t>
            </a:r>
            <a:r>
              <a:rPr lang="en-US" altLang="zh-CN" dirty="0">
                <a:latin typeface="仿宋" panose="02010609060101010101" pitchFamily="49" charset="-122"/>
                <a:ea typeface="仿宋" panose="02010609060101010101" pitchFamily="49" charset="-122"/>
                <a:sym typeface="+mn-ea"/>
              </a:rPr>
              <a:t>OA</a:t>
            </a:r>
            <a:r>
              <a:rPr lang="zh-CN" altLang="en-US" dirty="0">
                <a:latin typeface="仿宋" panose="02010609060101010101" pitchFamily="49" charset="-122"/>
                <a:ea typeface="仿宋" panose="02010609060101010101" pitchFamily="49" charset="-122"/>
                <a:sym typeface="+mn-ea"/>
              </a:rPr>
              <a:t>系统走申请用印流程，流程完成后到带</a:t>
            </a:r>
            <a:r>
              <a:rPr lang="zh-CN" altLang="en-US" dirty="0">
                <a:highlight>
                  <a:srgbClr val="FFFF00"/>
                </a:highlight>
                <a:latin typeface="仿宋" panose="02010609060101010101" pitchFamily="49" charset="-122"/>
                <a:ea typeface="仿宋" panose="02010609060101010101" pitchFamily="49" charset="-122"/>
                <a:sym typeface="+mn-ea"/>
              </a:rPr>
              <a:t>合同原件</a:t>
            </a:r>
            <a:r>
              <a:rPr lang="zh-CN" altLang="en-US" dirty="0">
                <a:latin typeface="仿宋" panose="02010609060101010101" pitchFamily="49" charset="-122"/>
                <a:ea typeface="仿宋" panose="02010609060101010101" pitchFamily="49" charset="-122"/>
                <a:sym typeface="+mn-ea"/>
              </a:rPr>
              <a:t>、</a:t>
            </a:r>
            <a:r>
              <a:rPr lang="zh-CN" altLang="en-US" dirty="0">
                <a:highlight>
                  <a:srgbClr val="FFFF00"/>
                </a:highlight>
                <a:latin typeface="仿宋" panose="02010609060101010101" pitchFamily="49" charset="-122"/>
                <a:ea typeface="仿宋" panose="02010609060101010101" pitchFamily="49" charset="-122"/>
                <a:sym typeface="+mn-ea"/>
              </a:rPr>
              <a:t>湖北师范大学横向科研诚信承诺书</a:t>
            </a:r>
            <a:r>
              <a:rPr lang="zh-CN" altLang="en-US" dirty="0">
                <a:latin typeface="仿宋" panose="02010609060101010101" pitchFamily="49" charset="-122"/>
                <a:ea typeface="仿宋" panose="02010609060101010101" pitchFamily="49" charset="-122"/>
                <a:sym typeface="+mn-ea"/>
              </a:rPr>
              <a:t>、</a:t>
            </a:r>
            <a:r>
              <a:rPr lang="zh-CN" altLang="en-US" dirty="0">
                <a:highlight>
                  <a:srgbClr val="FFFF00"/>
                </a:highlight>
                <a:latin typeface="仿宋" panose="02010609060101010101" pitchFamily="49" charset="-122"/>
                <a:ea typeface="仿宋" panose="02010609060101010101" pitchFamily="49" charset="-122"/>
                <a:sym typeface="+mn-ea"/>
              </a:rPr>
              <a:t>附件</a:t>
            </a:r>
            <a:r>
              <a:rPr lang="en-US" altLang="zh-CN" dirty="0">
                <a:highlight>
                  <a:srgbClr val="FFFF00"/>
                </a:highlight>
                <a:latin typeface="仿宋" panose="02010609060101010101" pitchFamily="49" charset="-122"/>
                <a:ea typeface="仿宋" panose="02010609060101010101" pitchFamily="49" charset="-122"/>
                <a:sym typeface="+mn-ea"/>
              </a:rPr>
              <a:t>1</a:t>
            </a:r>
            <a:r>
              <a:rPr lang="zh-CN" altLang="en-US" dirty="0">
                <a:highlight>
                  <a:srgbClr val="FFFF00"/>
                </a:highlight>
                <a:latin typeface="仿宋" panose="02010609060101010101" pitchFamily="49" charset="-122"/>
                <a:ea typeface="仿宋" panose="02010609060101010101" pitchFamily="49" charset="-122"/>
                <a:sym typeface="+mn-ea"/>
              </a:rPr>
              <a:t>立项审核表</a:t>
            </a:r>
            <a:r>
              <a:rPr lang="zh-CN" altLang="en-US" dirty="0">
                <a:latin typeface="仿宋" panose="02010609060101010101" pitchFamily="49" charset="-122"/>
                <a:ea typeface="仿宋" panose="02010609060101010101" pitchFamily="49" charset="-122"/>
                <a:sym typeface="+mn-ea"/>
              </a:rPr>
              <a:t>（学院签字盖章）科发院先找</a:t>
            </a:r>
            <a:r>
              <a:rPr lang="en-US" altLang="zh-CN" dirty="0">
                <a:highlight>
                  <a:srgbClr val="FFFF00"/>
                </a:highlight>
                <a:latin typeface="仿宋" panose="02010609060101010101" pitchFamily="49" charset="-122"/>
                <a:ea typeface="仿宋" panose="02010609060101010101" pitchFamily="49" charset="-122"/>
                <a:sym typeface="+mn-ea"/>
              </a:rPr>
              <a:t>XX</a:t>
            </a:r>
            <a:r>
              <a:rPr lang="zh-CN" altLang="en-US" dirty="0">
                <a:highlight>
                  <a:srgbClr val="FFFF00"/>
                </a:highlight>
                <a:latin typeface="仿宋" panose="02010609060101010101" pitchFamily="49" charset="-122"/>
                <a:ea typeface="仿宋" panose="02010609060101010101" pitchFamily="49" charset="-122"/>
                <a:sym typeface="+mn-ea"/>
              </a:rPr>
              <a:t>老师</a:t>
            </a:r>
            <a:r>
              <a:rPr lang="zh-CN" altLang="en-US" dirty="0">
                <a:latin typeface="仿宋" panose="02010609060101010101" pitchFamily="49" charset="-122"/>
                <a:ea typeface="仿宋" panose="02010609060101010101" pitchFamily="49" charset="-122"/>
                <a:sym typeface="+mn-ea"/>
              </a:rPr>
              <a:t>给予合同编号，再找院长签字后，</a:t>
            </a:r>
            <a:r>
              <a:rPr lang="en-US" altLang="zh-CN" dirty="0">
                <a:latin typeface="仿宋" panose="02010609060101010101" pitchFamily="49" charset="-122"/>
                <a:ea typeface="仿宋" panose="02010609060101010101" pitchFamily="49" charset="-122"/>
                <a:sym typeface="+mn-ea"/>
              </a:rPr>
              <a:t>502</a:t>
            </a:r>
            <a:r>
              <a:rPr lang="zh-CN" altLang="en-US" dirty="0">
                <a:latin typeface="仿宋" panose="02010609060101010101" pitchFamily="49" charset="-122"/>
                <a:ea typeface="仿宋" panose="02010609060101010101" pitchFamily="49" charset="-122"/>
                <a:sym typeface="+mn-ea"/>
              </a:rPr>
              <a:t>办公室合同盖章（校长签字章和学校公章）。</a:t>
            </a:r>
            <a:endParaRPr lang="zh-CN" altLang="en-US" dirty="0">
              <a:latin typeface="仿宋" panose="02010609060101010101" pitchFamily="49" charset="-122"/>
              <a:ea typeface="仿宋" panose="02010609060101010101" pitchFamily="49" charset="-122"/>
            </a:endParaRPr>
          </a:p>
          <a:p>
            <a:endParaRPr lang="zh-CN" altLang="en-US" dirty="0"/>
          </a:p>
        </p:txBody>
      </p:sp>
      <p:pic>
        <p:nvPicPr>
          <p:cNvPr id="3075" name="Picture 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5158192" y="-12700792"/>
            <a:ext cx="903600" cy="67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图片 3" descr="05ec00616e83df364174483de5fb2ca"/>
          <p:cNvPicPr>
            <a:picLocks noChangeAspect="1"/>
          </p:cNvPicPr>
          <p:nvPr/>
        </p:nvPicPr>
        <p:blipFill>
          <a:blip r:embed="rId2"/>
          <a:stretch>
            <a:fillRect/>
          </a:stretch>
        </p:blipFill>
        <p:spPr>
          <a:xfrm rot="16200000">
            <a:off x="3155950" y="2475865"/>
            <a:ext cx="3034665" cy="5229225"/>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5600" dirty="0"/>
              <a:t>开具</a:t>
            </a:r>
            <a:r>
              <a:rPr lang="zh-CN" altLang="en-US" sz="5600" dirty="0" smtClean="0"/>
              <a:t>发票</a:t>
            </a:r>
            <a:endParaRPr lang="zh-CN" altLang="en-US" dirty="0"/>
          </a:p>
        </p:txBody>
      </p:sp>
      <p:sp>
        <p:nvSpPr>
          <p:cNvPr id="3" name="内容占位符 2"/>
          <p:cNvSpPr>
            <a:spLocks noGrp="1"/>
          </p:cNvSpPr>
          <p:nvPr>
            <p:ph idx="1"/>
          </p:nvPr>
        </p:nvSpPr>
        <p:spPr>
          <a:xfrm>
            <a:off x="457200" y="2060575"/>
            <a:ext cx="8229600" cy="4380230"/>
          </a:xfrm>
        </p:spPr>
        <p:txBody>
          <a:bodyPr>
            <a:normAutofit fontScale="62500"/>
          </a:bodyPr>
          <a:lstStyle/>
          <a:p>
            <a:pPr>
              <a:lnSpc>
                <a:spcPct val="150000"/>
              </a:lnSpc>
              <a:buFont typeface="Arial" panose="020B0604020202020204" pitchFamily="34" charset="0"/>
              <a:buChar char="•"/>
            </a:pPr>
            <a:r>
              <a:rPr lang="en-US" altLang="zh-CN" sz="3860" dirty="0" smtClean="0">
                <a:latin typeface="仿宋" panose="02010609060101010101" pitchFamily="49" charset="-122"/>
                <a:ea typeface="仿宋" panose="02010609060101010101" pitchFamily="49" charset="-122"/>
              </a:rPr>
              <a:t>1.</a:t>
            </a:r>
            <a:r>
              <a:rPr lang="zh-CN" altLang="en-US" sz="3860" dirty="0" smtClean="0">
                <a:latin typeface="仿宋" panose="02010609060101010101" pitchFamily="49" charset="-122"/>
                <a:ea typeface="仿宋" panose="02010609060101010101" pitchFamily="49" charset="-122"/>
              </a:rPr>
              <a:t>预</a:t>
            </a:r>
            <a:r>
              <a:rPr lang="zh-CN" altLang="en-US" sz="3860" dirty="0">
                <a:latin typeface="仿宋" panose="02010609060101010101" pitchFamily="49" charset="-122"/>
                <a:ea typeface="仿宋" panose="02010609060101010101" pitchFamily="49" charset="-122"/>
              </a:rPr>
              <a:t>借发票请参照财务处规定；</a:t>
            </a:r>
            <a:r>
              <a:rPr lang="zh-CN" altLang="en-US" sz="3860" dirty="0">
                <a:solidFill>
                  <a:srgbClr val="FF0000"/>
                </a:solidFill>
                <a:latin typeface="仿宋" panose="02010609060101010101" pitchFamily="49" charset="-122"/>
                <a:ea typeface="仿宋" panose="02010609060101010101" pitchFamily="49" charset="-122"/>
              </a:rPr>
              <a:t>技术开发和技术转让（技术实施许可）的先走完合同登记流程后再开具发票（否则不能</a:t>
            </a:r>
            <a:r>
              <a:rPr lang="zh-CN" altLang="en-US" sz="3855" dirty="0">
                <a:solidFill>
                  <a:srgbClr val="FF0000"/>
                </a:solidFill>
                <a:latin typeface="仿宋" panose="02010609060101010101" pitchFamily="49" charset="-122"/>
                <a:ea typeface="仿宋" panose="02010609060101010101" pitchFamily="49" charset="-122"/>
                <a:sym typeface="+mn-ea"/>
              </a:rPr>
              <a:t>减免</a:t>
            </a:r>
            <a:r>
              <a:rPr lang="zh-CN" altLang="en-US" sz="3860" dirty="0">
                <a:solidFill>
                  <a:srgbClr val="FF0000"/>
                </a:solidFill>
                <a:latin typeface="仿宋" panose="02010609060101010101" pitchFamily="49" charset="-122"/>
                <a:ea typeface="仿宋" panose="02010609060101010101" pitchFamily="49" charset="-122"/>
              </a:rPr>
              <a:t>税收）；</a:t>
            </a:r>
            <a:endParaRPr lang="zh-CN" altLang="en-US" sz="3860" dirty="0">
              <a:solidFill>
                <a:srgbClr val="FF0000"/>
              </a:solidFill>
              <a:latin typeface="仿宋" panose="02010609060101010101" pitchFamily="49" charset="-122"/>
              <a:ea typeface="仿宋" panose="02010609060101010101" pitchFamily="49" charset="-122"/>
            </a:endParaRPr>
          </a:p>
          <a:p>
            <a:pPr>
              <a:lnSpc>
                <a:spcPct val="150000"/>
              </a:lnSpc>
              <a:buFont typeface="Arial" panose="020B0604020202020204" pitchFamily="34" charset="0"/>
              <a:buChar char="•"/>
            </a:pPr>
            <a:r>
              <a:rPr lang="en-US" altLang="zh-CN" sz="3860" dirty="0" smtClean="0">
                <a:latin typeface="仿宋" panose="02010609060101010101" pitchFamily="49" charset="-122"/>
                <a:ea typeface="仿宋" panose="02010609060101010101" pitchFamily="49" charset="-122"/>
              </a:rPr>
              <a:t>2.</a:t>
            </a:r>
            <a:r>
              <a:rPr lang="zh-CN" altLang="en-US" sz="3860" dirty="0" smtClean="0">
                <a:latin typeface="仿宋" panose="02010609060101010101" pitchFamily="49" charset="-122"/>
                <a:ea typeface="仿宋" panose="02010609060101010101" pitchFamily="49" charset="-122"/>
              </a:rPr>
              <a:t>经费</a:t>
            </a:r>
            <a:r>
              <a:rPr lang="zh-CN" altLang="en-US" sz="3860" dirty="0">
                <a:latin typeface="仿宋" panose="02010609060101010101" pitchFamily="49" charset="-122"/>
                <a:ea typeface="仿宋" panose="02010609060101010101" pitchFamily="49" charset="-122"/>
              </a:rPr>
              <a:t>到账后自行打印附件</a:t>
            </a:r>
            <a:r>
              <a:rPr lang="en-US" altLang="zh-CN" sz="3860" dirty="0" smtClean="0">
                <a:latin typeface="仿宋" panose="02010609060101010101" pitchFamily="49" charset="-122"/>
                <a:ea typeface="仿宋" panose="02010609060101010101" pitchFamily="49" charset="-122"/>
              </a:rPr>
              <a:t>5</a:t>
            </a:r>
            <a:r>
              <a:rPr lang="zh-CN" altLang="en-US" sz="3860" dirty="0" smtClean="0">
                <a:latin typeface="仿宋" panose="02010609060101010101" pitchFamily="49" charset="-122"/>
                <a:ea typeface="仿宋" panose="02010609060101010101" pitchFamily="49" charset="-122"/>
              </a:rPr>
              <a:t>横向</a:t>
            </a:r>
            <a:r>
              <a:rPr lang="zh-CN" altLang="en-US" sz="3860" dirty="0">
                <a:latin typeface="仿宋" panose="02010609060101010101" pitchFamily="49" charset="-122"/>
                <a:ea typeface="仿宋" panose="02010609060101010101" pitchFamily="49" charset="-122"/>
              </a:rPr>
              <a:t>科研项目经费入账单（</a:t>
            </a:r>
            <a:r>
              <a:rPr lang="zh-CN" altLang="en-US" sz="3860" dirty="0">
                <a:solidFill>
                  <a:srgbClr val="FF0000"/>
                </a:solidFill>
                <a:latin typeface="仿宋" panose="02010609060101010101" pitchFamily="49" charset="-122"/>
                <a:ea typeface="仿宋" panose="02010609060101010101" pitchFamily="49" charset="-122"/>
              </a:rPr>
              <a:t>由所在单位领导签字盖章、个人签字</a:t>
            </a:r>
            <a:r>
              <a:rPr lang="zh-CN" altLang="en-US" sz="3860" dirty="0">
                <a:latin typeface="仿宋" panose="02010609060101010101" pitchFamily="49" charset="-122"/>
                <a:ea typeface="仿宋" panose="02010609060101010101" pitchFamily="49" charset="-122"/>
              </a:rPr>
              <a:t>）带科发院</a:t>
            </a:r>
            <a:r>
              <a:rPr lang="zh-CN" altLang="en-US" sz="3860" dirty="0">
                <a:solidFill>
                  <a:srgbClr val="FF0000"/>
                </a:solidFill>
                <a:latin typeface="仿宋" panose="02010609060101010101" pitchFamily="49" charset="-122"/>
                <a:ea typeface="仿宋" panose="02010609060101010101" pitchFamily="49" charset="-122"/>
              </a:rPr>
              <a:t>找</a:t>
            </a:r>
            <a:r>
              <a:rPr lang="en-US" altLang="zh-CN" sz="3860" dirty="0">
                <a:solidFill>
                  <a:srgbClr val="FF0000"/>
                </a:solidFill>
                <a:latin typeface="仿宋" panose="02010609060101010101" pitchFamily="49" charset="-122"/>
                <a:ea typeface="仿宋" panose="02010609060101010101" pitchFamily="49" charset="-122"/>
              </a:rPr>
              <a:t>XX</a:t>
            </a:r>
            <a:r>
              <a:rPr lang="zh-CN" altLang="en-US" sz="3860" dirty="0">
                <a:solidFill>
                  <a:srgbClr val="FF0000"/>
                </a:solidFill>
                <a:latin typeface="仿宋" panose="02010609060101010101" pitchFamily="49" charset="-122"/>
                <a:ea typeface="仿宋" panose="02010609060101010101" pitchFamily="49" charset="-122"/>
              </a:rPr>
              <a:t>老师核定税率</a:t>
            </a:r>
            <a:r>
              <a:rPr lang="zh-CN" altLang="en-US" sz="3860" dirty="0">
                <a:latin typeface="仿宋" panose="02010609060101010101" pitchFamily="49" charset="-122"/>
                <a:ea typeface="仿宋" panose="02010609060101010101" pitchFamily="49" charset="-122"/>
              </a:rPr>
              <a:t>，交财务处开具发票扣除</a:t>
            </a:r>
            <a:r>
              <a:rPr lang="zh-CN" altLang="en-US" sz="3860" dirty="0">
                <a:latin typeface="仿宋" panose="02010609060101010101" pitchFamily="49" charset="-122"/>
                <a:ea typeface="仿宋" panose="02010609060101010101" pitchFamily="49" charset="-122"/>
              </a:rPr>
              <a:t>税收、管理费及上账</a:t>
            </a:r>
            <a:r>
              <a:rPr lang="zh-CN" altLang="en-US" sz="3860" dirty="0" smtClean="0">
                <a:latin typeface="仿宋" panose="02010609060101010101" pitchFamily="49" charset="-122"/>
                <a:ea typeface="仿宋" panose="02010609060101010101" pitchFamily="49" charset="-122"/>
              </a:rPr>
              <a:t>。</a:t>
            </a:r>
            <a:endParaRPr lang="en-US" altLang="zh-CN" sz="3860" dirty="0" smtClean="0">
              <a:latin typeface="仿宋" panose="02010609060101010101" pitchFamily="49" charset="-122"/>
              <a:ea typeface="仿宋" panose="02010609060101010101" pitchFamily="49" charset="-122"/>
            </a:endParaRPr>
          </a:p>
          <a:p>
            <a:pPr marL="0" indent="0">
              <a:lnSpc>
                <a:spcPct val="150000"/>
              </a:lnSpc>
              <a:buNone/>
            </a:pPr>
            <a:endParaRPr lang="en-US" altLang="zh-CN" dirty="0">
              <a:latin typeface="仿宋" panose="02010609060101010101" pitchFamily="49" charset="-122"/>
              <a:ea typeface="仿宋" panose="02010609060101010101" pitchFamily="49" charset="-122"/>
            </a:endParaRPr>
          </a:p>
          <a:p>
            <a:pPr>
              <a:lnSpc>
                <a:spcPct val="150000"/>
              </a:lnSpc>
            </a:pPr>
            <a:endParaRPr lang="en-US" altLang="zh-CN" dirty="0">
              <a:latin typeface="仿宋" panose="02010609060101010101" pitchFamily="49" charset="-122"/>
              <a:ea typeface="仿宋" panose="02010609060101010101" pitchFamily="49" charset="-122"/>
            </a:endParaRPr>
          </a:p>
          <a:p>
            <a:pPr>
              <a:lnSpc>
                <a:spcPct val="150000"/>
              </a:lnSpc>
            </a:pPr>
            <a:endParaRPr lang="en-US" altLang="zh-CN" dirty="0">
              <a:latin typeface="仿宋" panose="02010609060101010101" pitchFamily="49" charset="-122"/>
              <a:ea typeface="仿宋" panose="02010609060101010101" pitchFamily="49" charset="-122"/>
            </a:endParaRPr>
          </a:p>
          <a:p>
            <a:pPr>
              <a:lnSpc>
                <a:spcPct val="150000"/>
              </a:lnSpc>
            </a:pPr>
            <a:endParaRPr lang="en-US" altLang="zh-CN" dirty="0">
              <a:latin typeface="仿宋" panose="02010609060101010101" pitchFamily="49" charset="-122"/>
              <a:ea typeface="仿宋" panose="02010609060101010101" pitchFamily="49" charset="-122"/>
            </a:endParaRPr>
          </a:p>
          <a:p>
            <a:pPr>
              <a:lnSpc>
                <a:spcPct val="150000"/>
              </a:lnSpc>
            </a:pPr>
            <a:endParaRPr lang="en-US" altLang="zh-CN" dirty="0" smtClean="0">
              <a:latin typeface="仿宋" panose="02010609060101010101" pitchFamily="49" charset="-122"/>
              <a:ea typeface="仿宋" panose="02010609060101010101" pitchFamily="49" charset="-122"/>
            </a:endParaRPr>
          </a:p>
          <a:p>
            <a:pPr>
              <a:lnSpc>
                <a:spcPct val="150000"/>
              </a:lnSpc>
            </a:pPr>
            <a:endParaRPr lang="zh-CN" altLang="en-US" dirty="0">
              <a:latin typeface="仿宋" panose="02010609060101010101" pitchFamily="49" charset="-122"/>
              <a:ea typeface="仿宋" panose="02010609060101010101" pitchFamily="49" charset="-122"/>
            </a:endParaRPr>
          </a:p>
          <a:p>
            <a:pPr>
              <a:lnSpc>
                <a:spcPct val="150000"/>
              </a:lnSpc>
            </a:pPr>
            <a:endParaRPr lang="zh-CN" alt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横向科研项目经费入账单</a:t>
            </a:r>
            <a:endParaRPr lang="zh-CN" altLang="en-US"/>
          </a:p>
        </p:txBody>
      </p:sp>
      <p:pic>
        <p:nvPicPr>
          <p:cNvPr id="4" name="内容占位符 3"/>
          <p:cNvPicPr>
            <a:picLocks noChangeAspect="1"/>
          </p:cNvPicPr>
          <p:nvPr>
            <p:ph idx="1"/>
            <p:custDataLst>
              <p:tags r:id="rId1"/>
            </p:custDataLst>
          </p:nvPr>
        </p:nvPicPr>
        <p:blipFill>
          <a:blip r:embed="rId2"/>
          <a:stretch>
            <a:fillRect/>
          </a:stretch>
        </p:blipFill>
        <p:spPr>
          <a:xfrm>
            <a:off x="1536065" y="1856740"/>
            <a:ext cx="6071235" cy="446786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大背景</a:t>
            </a:r>
            <a:endParaRPr lang="zh-CN" altLang="en-US" dirty="0"/>
          </a:p>
        </p:txBody>
      </p:sp>
      <p:sp>
        <p:nvSpPr>
          <p:cNvPr id="3" name="内容占位符 2"/>
          <p:cNvSpPr>
            <a:spLocks noGrp="1"/>
          </p:cNvSpPr>
          <p:nvPr>
            <p:ph idx="1"/>
          </p:nvPr>
        </p:nvSpPr>
        <p:spPr/>
        <p:txBody>
          <a:bodyPr>
            <a:normAutofit lnSpcReduction="10000"/>
          </a:bodyPr>
          <a:lstStyle/>
          <a:p>
            <a:r>
              <a:rPr lang="en-US" altLang="zh-CN" sz="2800" dirty="0" smtClean="0">
                <a:latin typeface="仿宋" panose="02010609060101010101" pitchFamily="49" charset="-122"/>
                <a:ea typeface="仿宋" panose="02010609060101010101" pitchFamily="49" charset="-122"/>
              </a:rPr>
              <a:t>2020</a:t>
            </a:r>
            <a:r>
              <a:rPr lang="zh-CN" altLang="en-US" sz="2800" dirty="0" smtClean="0">
                <a:latin typeface="仿宋" panose="02010609060101010101" pitchFamily="49" charset="-122"/>
                <a:ea typeface="仿宋" panose="02010609060101010101" pitchFamily="49" charset="-122"/>
              </a:rPr>
              <a:t>年</a:t>
            </a:r>
            <a:r>
              <a:rPr lang="en-US" altLang="zh-CN" sz="2800" dirty="0" smtClean="0">
                <a:latin typeface="仿宋" panose="02010609060101010101" pitchFamily="49" charset="-122"/>
                <a:ea typeface="仿宋" panose="02010609060101010101" pitchFamily="49" charset="-122"/>
              </a:rPr>
              <a:t>5</a:t>
            </a:r>
            <a:r>
              <a:rPr lang="zh-CN" altLang="en-US" sz="2800" dirty="0" smtClean="0">
                <a:latin typeface="仿宋" panose="02010609060101010101" pitchFamily="49" charset="-122"/>
                <a:ea typeface="仿宋" panose="02010609060101010101" pitchFamily="49" charset="-122"/>
              </a:rPr>
              <a:t>月</a:t>
            </a:r>
            <a:r>
              <a:rPr lang="en-US" altLang="zh-CN" sz="2800" dirty="0" smtClean="0">
                <a:latin typeface="仿宋" panose="02010609060101010101" pitchFamily="49" charset="-122"/>
                <a:ea typeface="仿宋" panose="02010609060101010101" pitchFamily="49" charset="-122"/>
              </a:rPr>
              <a:t>28</a:t>
            </a:r>
            <a:r>
              <a:rPr lang="zh-CN" altLang="en-US" sz="2800" dirty="0" smtClean="0">
                <a:latin typeface="仿宋" panose="02010609060101010101" pitchFamily="49" charset="-122"/>
                <a:ea typeface="仿宋" panose="02010609060101010101" pitchFamily="49" charset="-122"/>
              </a:rPr>
              <a:t>日</a:t>
            </a:r>
            <a:r>
              <a:rPr lang="zh-CN" altLang="en-US" sz="2800" dirty="0">
                <a:latin typeface="仿宋" panose="02010609060101010101" pitchFamily="49" charset="-122"/>
                <a:ea typeface="仿宋" panose="02010609060101010101" pitchFamily="49" charset="-122"/>
              </a:rPr>
              <a:t>，十三届全国人大三次会议表决通过了</a:t>
            </a:r>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中华人民共和国民法典</a:t>
            </a:r>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，自</a:t>
            </a:r>
            <a:r>
              <a:rPr lang="en-US" altLang="zh-CN" sz="2800" dirty="0">
                <a:latin typeface="仿宋" panose="02010609060101010101" pitchFamily="49" charset="-122"/>
                <a:ea typeface="仿宋" panose="02010609060101010101" pitchFamily="49" charset="-122"/>
              </a:rPr>
              <a:t>2021</a:t>
            </a:r>
            <a:r>
              <a:rPr lang="zh-CN" altLang="en-US" sz="2800" dirty="0">
                <a:latin typeface="仿宋" panose="02010609060101010101" pitchFamily="49" charset="-122"/>
                <a:ea typeface="仿宋" panose="02010609060101010101" pitchFamily="49" charset="-122"/>
              </a:rPr>
              <a:t>年</a:t>
            </a:r>
            <a:r>
              <a:rPr lang="en-US" altLang="zh-CN" sz="2800" dirty="0">
                <a:latin typeface="仿宋" panose="02010609060101010101" pitchFamily="49" charset="-122"/>
                <a:ea typeface="仿宋" panose="02010609060101010101" pitchFamily="49" charset="-122"/>
              </a:rPr>
              <a:t>1</a:t>
            </a:r>
            <a:r>
              <a:rPr lang="zh-CN" altLang="en-US" sz="2800" dirty="0">
                <a:latin typeface="仿宋" panose="02010609060101010101" pitchFamily="49" charset="-122"/>
                <a:ea typeface="仿宋" panose="02010609060101010101" pitchFamily="49" charset="-122"/>
              </a:rPr>
              <a:t>月</a:t>
            </a:r>
            <a:r>
              <a:rPr lang="en-US" altLang="zh-CN" sz="2800" dirty="0">
                <a:latin typeface="仿宋" panose="02010609060101010101" pitchFamily="49" charset="-122"/>
                <a:ea typeface="仿宋" panose="02010609060101010101" pitchFamily="49" charset="-122"/>
              </a:rPr>
              <a:t>1</a:t>
            </a:r>
            <a:r>
              <a:rPr lang="zh-CN" altLang="en-US" sz="2800" dirty="0">
                <a:latin typeface="仿宋" panose="02010609060101010101" pitchFamily="49" charset="-122"/>
                <a:ea typeface="仿宋" panose="02010609060101010101" pitchFamily="49" charset="-122"/>
              </a:rPr>
              <a:t>日起正式施行</a:t>
            </a:r>
            <a:r>
              <a:rPr lang="zh-CN" altLang="en-US" sz="2800" dirty="0" smtClean="0">
                <a:latin typeface="仿宋" panose="02010609060101010101" pitchFamily="49" charset="-122"/>
                <a:ea typeface="仿宋" panose="02010609060101010101" pitchFamily="49" charset="-122"/>
              </a:rPr>
              <a:t>。</a:t>
            </a:r>
            <a:endParaRPr lang="en-US" altLang="zh-CN" sz="2800" dirty="0" smtClean="0">
              <a:latin typeface="仿宋" panose="02010609060101010101" pitchFamily="49" charset="-122"/>
              <a:ea typeface="仿宋" panose="02010609060101010101" pitchFamily="49" charset="-122"/>
            </a:endParaRPr>
          </a:p>
          <a:p>
            <a:r>
              <a:rPr lang="en-US" altLang="zh-CN" sz="2800" dirty="0" smtClean="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民法典</a:t>
            </a:r>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共</a:t>
            </a:r>
            <a:r>
              <a:rPr lang="en-US" altLang="zh-CN" sz="2800" dirty="0">
                <a:latin typeface="仿宋" panose="02010609060101010101" pitchFamily="49" charset="-122"/>
                <a:ea typeface="仿宋" panose="02010609060101010101" pitchFamily="49" charset="-122"/>
              </a:rPr>
              <a:t>7</a:t>
            </a:r>
            <a:r>
              <a:rPr lang="zh-CN" altLang="en-US" sz="2800" dirty="0">
                <a:latin typeface="仿宋" panose="02010609060101010101" pitchFamily="49" charset="-122"/>
                <a:ea typeface="仿宋" panose="02010609060101010101" pitchFamily="49" charset="-122"/>
              </a:rPr>
              <a:t>编</a:t>
            </a:r>
            <a:r>
              <a:rPr lang="en-US" altLang="zh-CN" sz="2800" dirty="0">
                <a:latin typeface="仿宋" panose="02010609060101010101" pitchFamily="49" charset="-122"/>
                <a:ea typeface="仿宋" panose="02010609060101010101" pitchFamily="49" charset="-122"/>
              </a:rPr>
              <a:t>1260</a:t>
            </a:r>
            <a:r>
              <a:rPr lang="zh-CN" altLang="en-US" sz="2800" dirty="0">
                <a:latin typeface="仿宋" panose="02010609060101010101" pitchFamily="49" charset="-122"/>
                <a:ea typeface="仿宋" panose="02010609060101010101" pitchFamily="49" charset="-122"/>
              </a:rPr>
              <a:t>条，其中</a:t>
            </a:r>
            <a:r>
              <a:rPr lang="zh-CN" altLang="en-US" sz="2800" dirty="0">
                <a:solidFill>
                  <a:srgbClr val="FF0000"/>
                </a:solidFill>
                <a:latin typeface="仿宋" panose="02010609060101010101" pitchFamily="49" charset="-122"/>
                <a:ea typeface="仿宋" panose="02010609060101010101" pitchFamily="49" charset="-122"/>
              </a:rPr>
              <a:t>技术合同条款</a:t>
            </a:r>
            <a:r>
              <a:rPr lang="zh-CN" altLang="en-US" sz="2800" dirty="0">
                <a:latin typeface="仿宋" panose="02010609060101010101" pitchFamily="49" charset="-122"/>
                <a:ea typeface="仿宋" panose="02010609060101010101" pitchFamily="49" charset="-122"/>
              </a:rPr>
              <a:t>共四十五条</a:t>
            </a:r>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规定于第三编（合同编）第二分编（典型合同分编）第二十章（第八百四十三条至第八百八十七条）</a:t>
            </a:r>
            <a:r>
              <a:rPr lang="zh-CN" altLang="en-US" sz="2800" dirty="0" smtClean="0">
                <a:latin typeface="仿宋" panose="02010609060101010101" pitchFamily="49" charset="-122"/>
                <a:ea typeface="仿宋" panose="02010609060101010101" pitchFamily="49" charset="-122"/>
              </a:rPr>
              <a:t>。</a:t>
            </a:r>
            <a:endParaRPr lang="en-US" altLang="zh-CN" sz="2800" dirty="0" smtClean="0">
              <a:latin typeface="仿宋" panose="02010609060101010101" pitchFamily="49" charset="-122"/>
              <a:ea typeface="仿宋" panose="02010609060101010101" pitchFamily="49" charset="-122"/>
            </a:endParaRPr>
          </a:p>
          <a:p>
            <a:r>
              <a:rPr lang="en-US" altLang="zh-CN" sz="2800" dirty="0" smtClean="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民法典</a:t>
            </a:r>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对部分技术合同条款作了适当修改，区分了技术转让合同和技术许可合同，从原来的“四技合同”变成了“五技合同”</a:t>
            </a:r>
            <a:r>
              <a:rPr lang="zh-CN" altLang="en-US" sz="2800" dirty="0" smtClean="0">
                <a:latin typeface="仿宋" panose="02010609060101010101" pitchFamily="49" charset="-122"/>
                <a:ea typeface="仿宋" panose="02010609060101010101" pitchFamily="49" charset="-122"/>
              </a:rPr>
              <a:t>。</a:t>
            </a:r>
            <a:endParaRPr lang="en-US" altLang="zh-CN" sz="2800" dirty="0" smtClean="0">
              <a:latin typeface="仿宋" panose="02010609060101010101" pitchFamily="49" charset="-122"/>
              <a:ea typeface="仿宋" panose="02010609060101010101" pitchFamily="49" charset="-122"/>
            </a:endParaRPr>
          </a:p>
          <a:p>
            <a:endParaRPr lang="zh-CN" altLang="en-US" sz="2800"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3525" y="1052736"/>
            <a:ext cx="8229600" cy="780696"/>
          </a:xfrm>
        </p:spPr>
        <p:txBody>
          <a:bodyPr>
            <a:noAutofit/>
          </a:bodyPr>
          <a:lstStyle/>
          <a:p>
            <a:r>
              <a:rPr lang="zh-CN" altLang="en-US" sz="5600" dirty="0">
                <a:sym typeface="+mn-ea"/>
              </a:rPr>
              <a:t>合同登记</a:t>
            </a:r>
            <a:endParaRPr lang="zh-CN" altLang="en-US" sz="5600" dirty="0"/>
          </a:p>
        </p:txBody>
      </p:sp>
      <p:sp>
        <p:nvSpPr>
          <p:cNvPr id="3" name="内容占位符 2"/>
          <p:cNvSpPr>
            <a:spLocks noGrp="1"/>
          </p:cNvSpPr>
          <p:nvPr>
            <p:ph idx="1"/>
          </p:nvPr>
        </p:nvSpPr>
        <p:spPr>
          <a:xfrm>
            <a:off x="453390" y="1945005"/>
            <a:ext cx="7734935" cy="4027170"/>
          </a:xfrm>
        </p:spPr>
        <p:txBody>
          <a:bodyPr>
            <a:normAutofit lnSpcReduction="20000"/>
          </a:bodyPr>
          <a:lstStyle/>
          <a:p>
            <a:pPr>
              <a:lnSpc>
                <a:spcPct val="150000"/>
              </a:lnSpc>
            </a:pPr>
            <a:r>
              <a:rPr lang="zh-CN" altLang="en-US" sz="2400" dirty="0" smtClean="0">
                <a:latin typeface="仿宋" panose="02010609060101010101" pitchFamily="49" charset="-122"/>
                <a:ea typeface="仿宋" panose="02010609060101010101" pitchFamily="49" charset="-122"/>
                <a:sym typeface="+mn-ea"/>
              </a:rPr>
              <a:t>将附件</a:t>
            </a:r>
            <a:r>
              <a:rPr lang="en-US" altLang="zh-CN" sz="2400" dirty="0" smtClean="0">
                <a:latin typeface="仿宋" panose="02010609060101010101" pitchFamily="49" charset="-122"/>
                <a:ea typeface="仿宋" panose="02010609060101010101" pitchFamily="49" charset="-122"/>
                <a:sym typeface="+mn-ea"/>
              </a:rPr>
              <a:t>5</a:t>
            </a:r>
            <a:r>
              <a:rPr lang="zh-CN" altLang="en-US" sz="2400" dirty="0">
                <a:latin typeface="仿宋" panose="02010609060101010101" pitchFamily="49" charset="-122"/>
                <a:ea typeface="仿宋" panose="02010609060101010101" pitchFamily="49" charset="-122"/>
                <a:sym typeface="+mn-ea"/>
              </a:rPr>
              <a:t>横向科研项目经费入</a:t>
            </a:r>
            <a:r>
              <a:rPr lang="zh-CN" altLang="en-US" sz="2400" dirty="0" smtClean="0">
                <a:latin typeface="仿宋" panose="02010609060101010101" pitchFamily="49" charset="-122"/>
                <a:ea typeface="仿宋" panose="02010609060101010101" pitchFamily="49" charset="-122"/>
                <a:sym typeface="+mn-ea"/>
              </a:rPr>
              <a:t>账单（</a:t>
            </a:r>
            <a:r>
              <a:rPr lang="zh-CN" altLang="en-US" sz="2400" dirty="0" smtClean="0">
                <a:solidFill>
                  <a:srgbClr val="FF0000"/>
                </a:solidFill>
                <a:latin typeface="仿宋" panose="02010609060101010101" pitchFamily="49" charset="-122"/>
                <a:ea typeface="仿宋" panose="02010609060101010101" pitchFamily="49" charset="-122"/>
                <a:sym typeface="+mn-ea"/>
              </a:rPr>
              <a:t>学院留存</a:t>
            </a:r>
            <a:r>
              <a:rPr lang="zh-CN" altLang="en-US" sz="2400" dirty="0" smtClean="0">
                <a:latin typeface="仿宋" panose="02010609060101010101" pitchFamily="49" charset="-122"/>
                <a:ea typeface="仿宋" panose="02010609060101010101" pitchFamily="49" charset="-122"/>
                <a:sym typeface="+mn-ea"/>
              </a:rPr>
              <a:t>）交</a:t>
            </a:r>
            <a:r>
              <a:rPr lang="zh-CN" sz="2400" dirty="0" smtClean="0">
                <a:latin typeface="仿宋" panose="02010609060101010101" pitchFamily="49" charset="-122"/>
                <a:ea typeface="仿宋" panose="02010609060101010101" pitchFamily="49" charset="-122"/>
                <a:sym typeface="+mn-ea"/>
              </a:rPr>
              <a:t>所在学院科研管理人员登记（电子表格以科研处发的为准）</a:t>
            </a:r>
            <a:r>
              <a:rPr lang="zh-CN" altLang="en-US" sz="2400" dirty="0" smtClean="0">
                <a:latin typeface="仿宋" panose="02010609060101010101" pitchFamily="49" charset="-122"/>
                <a:ea typeface="仿宋" panose="02010609060101010101" pitchFamily="49" charset="-122"/>
                <a:sym typeface="+mn-ea"/>
              </a:rPr>
              <a:t>；同时各学院科研管理人员通知</a:t>
            </a:r>
            <a:r>
              <a:rPr lang="zh-CN" altLang="en-US" sz="2400" dirty="0" smtClean="0">
                <a:highlight>
                  <a:srgbClr val="FFFF00"/>
                </a:highlight>
                <a:latin typeface="仿宋" panose="02010609060101010101" pitchFamily="49" charset="-122"/>
                <a:ea typeface="仿宋" panose="02010609060101010101" pitchFamily="49" charset="-122"/>
                <a:sym typeface="+mn-ea"/>
              </a:rPr>
              <a:t>项目负责人本人</a:t>
            </a:r>
            <a:r>
              <a:rPr lang="zh-CN" altLang="en-US" sz="2400" dirty="0" smtClean="0">
                <a:latin typeface="仿宋" panose="02010609060101010101" pitchFamily="49" charset="-122"/>
                <a:ea typeface="仿宋" panose="02010609060101010101" pitchFamily="49" charset="-122"/>
                <a:sym typeface="+mn-ea"/>
              </a:rPr>
              <a:t>将合同和到账凭证</a:t>
            </a:r>
            <a:r>
              <a:rPr lang="en-US" altLang="zh-CN" sz="2400" dirty="0" smtClean="0">
                <a:latin typeface="仿宋" panose="02010609060101010101" pitchFamily="49" charset="-122"/>
                <a:ea typeface="仿宋" panose="02010609060101010101" pitchFamily="49" charset="-122"/>
                <a:sym typeface="+mn-ea"/>
              </a:rPr>
              <a:t>PDF</a:t>
            </a:r>
            <a:r>
              <a:rPr lang="zh-CN" altLang="en-US" sz="2400" dirty="0" smtClean="0">
                <a:latin typeface="仿宋" panose="02010609060101010101" pitchFamily="49" charset="-122"/>
                <a:ea typeface="仿宋" panose="02010609060101010101" pitchFamily="49" charset="-122"/>
                <a:sym typeface="+mn-ea"/>
              </a:rPr>
              <a:t>版留存备用（</a:t>
            </a:r>
            <a:r>
              <a:rPr lang="en-US" altLang="zh-CN" sz="2400" dirty="0" smtClean="0">
                <a:latin typeface="仿宋" panose="02010609060101010101" pitchFamily="49" charset="-122"/>
                <a:ea typeface="仿宋" panose="02010609060101010101" pitchFamily="49" charset="-122"/>
                <a:sym typeface="+mn-ea"/>
              </a:rPr>
              <a:t>1.</a:t>
            </a:r>
            <a:r>
              <a:rPr lang="zh-CN" altLang="en-US" sz="2400" dirty="0" smtClean="0">
                <a:latin typeface="仿宋" panose="02010609060101010101" pitchFamily="49" charset="-122"/>
                <a:ea typeface="仿宋" panose="02010609060101010101" pitchFamily="49" charset="-122"/>
                <a:sym typeface="+mn-ea"/>
              </a:rPr>
              <a:t>合同和到账凭证分别按照名称命名；</a:t>
            </a:r>
            <a:r>
              <a:rPr lang="en-US" altLang="zh-CN" sz="2400" dirty="0" smtClean="0">
                <a:latin typeface="仿宋" panose="02010609060101010101" pitchFamily="49" charset="-122"/>
                <a:ea typeface="仿宋" panose="02010609060101010101" pitchFamily="49" charset="-122"/>
                <a:sym typeface="+mn-ea"/>
              </a:rPr>
              <a:t>2</a:t>
            </a:r>
            <a:r>
              <a:rPr lang="zh-CN" altLang="en-US" sz="2400" dirty="0" smtClean="0">
                <a:latin typeface="仿宋" panose="02010609060101010101" pitchFamily="49" charset="-122"/>
                <a:ea typeface="仿宋" panose="02010609060101010101" pitchFamily="49" charset="-122"/>
                <a:sym typeface="+mn-ea"/>
              </a:rPr>
              <a:t>，合同只能是一个文件，请勿单页单页；</a:t>
            </a:r>
            <a:r>
              <a:rPr lang="en-US" altLang="zh-CN" sz="2400" dirty="0" smtClean="0">
                <a:latin typeface="仿宋" panose="02010609060101010101" pitchFamily="49" charset="-122"/>
                <a:ea typeface="仿宋" panose="02010609060101010101" pitchFamily="49" charset="-122"/>
                <a:sym typeface="+mn-ea"/>
              </a:rPr>
              <a:t>3</a:t>
            </a:r>
            <a:r>
              <a:rPr lang="zh-CN" altLang="en-US" sz="2400" dirty="0" smtClean="0">
                <a:latin typeface="仿宋" panose="02010609060101010101" pitchFamily="49" charset="-122"/>
                <a:ea typeface="仿宋" panose="02010609060101010101" pitchFamily="49" charset="-122"/>
                <a:sym typeface="+mn-ea"/>
              </a:rPr>
              <a:t>，一个合同使用一个完整的压缩文件命名），及时督促项目负责人上传学校科研管理系统并审核（</a:t>
            </a:r>
            <a:r>
              <a:rPr lang="zh-CN" altLang="en-US" sz="2400" dirty="0" smtClean="0">
                <a:highlight>
                  <a:srgbClr val="FF0000"/>
                </a:highlight>
                <a:latin typeface="仿宋" panose="02010609060101010101" pitchFamily="49" charset="-122"/>
                <a:ea typeface="仿宋" panose="02010609060101010101" pitchFamily="49" charset="-122"/>
                <a:sym typeface="+mn-ea"/>
              </a:rPr>
              <a:t>前提是：当年再无新增经费</a:t>
            </a:r>
            <a:r>
              <a:rPr lang="zh-CN" altLang="en-US" sz="2400" dirty="0" smtClean="0">
                <a:latin typeface="仿宋" panose="02010609060101010101" pitchFamily="49" charset="-122"/>
                <a:ea typeface="仿宋" panose="02010609060101010101" pitchFamily="49" charset="-122"/>
                <a:sym typeface="+mn-ea"/>
              </a:rPr>
              <a:t>）和年底教育厅云平台；</a:t>
            </a:r>
            <a:endParaRPr lang="zh-CN" altLang="en-US" sz="2400"/>
          </a:p>
          <a:p>
            <a:pPr>
              <a:lnSpc>
                <a:spcPct val="150000"/>
              </a:lnSpc>
            </a:pPr>
            <a:endParaRPr lang="zh-CN" altLang="en-US" sz="2400" dirty="0">
              <a:latin typeface="仿宋" panose="02010609060101010101" pitchFamily="49" charset="-122"/>
              <a:ea typeface="仿宋" panose="02010609060101010101" pitchFamily="49" charset="-122"/>
            </a:endParaRPr>
          </a:p>
          <a:p>
            <a:pPr>
              <a:lnSpc>
                <a:spcPct val="150000"/>
              </a:lnSpc>
            </a:pPr>
            <a:endParaRPr lang="zh-CN" altLang="en-US" sz="2400" dirty="0">
              <a:latin typeface="仿宋" panose="02010609060101010101" pitchFamily="49" charset="-122"/>
              <a:ea typeface="仿宋" panose="02010609060101010101" pitchFamily="49" charset="-122"/>
            </a:endParaRPr>
          </a:p>
          <a:p>
            <a:pPr>
              <a:lnSpc>
                <a:spcPct val="150000"/>
              </a:lnSpc>
            </a:pPr>
            <a:endParaRPr lang="zh-CN" altLang="en-US" sz="2400" dirty="0">
              <a:latin typeface="仿宋" panose="02010609060101010101" pitchFamily="49" charset="-122"/>
              <a:ea typeface="仿宋" panose="02010609060101010101" pitchFamily="49" charset="-122"/>
            </a:endParaRPr>
          </a:p>
          <a:p>
            <a:pPr>
              <a:lnSpc>
                <a:spcPct val="150000"/>
              </a:lnSpc>
            </a:pPr>
            <a:endParaRPr lang="zh-CN" altLang="en-US" sz="2400"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dirty="0">
                <a:sym typeface="+mn-ea"/>
              </a:rPr>
              <a:t>合同</a:t>
            </a:r>
            <a:r>
              <a:rPr lang="zh-CN" altLang="en-US" dirty="0">
                <a:sym typeface="+mn-ea"/>
              </a:rPr>
              <a:t>请款与销账</a:t>
            </a:r>
            <a:br>
              <a:rPr lang="zh-CN" altLang="en-US" dirty="0"/>
            </a:br>
            <a:endParaRPr lang="zh-CN" altLang="en-US"/>
          </a:p>
        </p:txBody>
      </p:sp>
      <p:sp>
        <p:nvSpPr>
          <p:cNvPr id="3" name="内容占位符 2"/>
          <p:cNvSpPr>
            <a:spLocks noGrp="1"/>
          </p:cNvSpPr>
          <p:nvPr>
            <p:ph idx="1"/>
          </p:nvPr>
        </p:nvSpPr>
        <p:spPr/>
        <p:txBody>
          <a:bodyPr>
            <a:normAutofit lnSpcReduction="20000"/>
          </a:bodyPr>
          <a:p>
            <a:pPr>
              <a:lnSpc>
                <a:spcPct val="150000"/>
              </a:lnSpc>
            </a:pPr>
            <a:r>
              <a:rPr lang="en-US" altLang="zh-CN" dirty="0" smtClean="0">
                <a:latin typeface="仿宋" panose="02010609060101010101" pitchFamily="49" charset="-122"/>
                <a:ea typeface="仿宋" panose="02010609060101010101" pitchFamily="49" charset="-122"/>
                <a:sym typeface="+mn-ea"/>
              </a:rPr>
              <a:t>1.</a:t>
            </a:r>
            <a:r>
              <a:rPr lang="zh-CN" altLang="en-US" dirty="0" smtClean="0">
                <a:latin typeface="仿宋" panose="02010609060101010101" pitchFamily="49" charset="-122"/>
                <a:ea typeface="仿宋" panose="02010609060101010101" pitchFamily="49" charset="-122"/>
                <a:sym typeface="+mn-ea"/>
              </a:rPr>
              <a:t>合同</a:t>
            </a:r>
            <a:r>
              <a:rPr lang="zh-CN" altLang="en-US" dirty="0">
                <a:latin typeface="仿宋" panose="02010609060101010101" pitchFamily="49" charset="-122"/>
                <a:ea typeface="仿宋" panose="02010609060101010101" pitchFamily="49" charset="-122"/>
                <a:sym typeface="+mn-ea"/>
              </a:rPr>
              <a:t>经费上账后携带</a:t>
            </a:r>
            <a:r>
              <a:rPr lang="zh-CN" altLang="en-US" dirty="0">
                <a:solidFill>
                  <a:srgbClr val="FF0000"/>
                </a:solidFill>
                <a:latin typeface="仿宋" panose="02010609060101010101" pitchFamily="49" charset="-122"/>
                <a:ea typeface="仿宋" panose="02010609060101010101" pitchFamily="49" charset="-122"/>
                <a:sym typeface="+mn-ea"/>
              </a:rPr>
              <a:t>合同原件</a:t>
            </a:r>
            <a:r>
              <a:rPr lang="zh-CN" altLang="en-US" dirty="0">
                <a:latin typeface="仿宋" panose="02010609060101010101" pitchFamily="49" charset="-122"/>
                <a:ea typeface="仿宋" panose="02010609060101010101" pitchFamily="49" charset="-122"/>
                <a:sym typeface="+mn-ea"/>
              </a:rPr>
              <a:t>、</a:t>
            </a:r>
            <a:r>
              <a:rPr lang="zh-CN" altLang="en-US" dirty="0">
                <a:solidFill>
                  <a:srgbClr val="FF0000"/>
                </a:solidFill>
                <a:latin typeface="仿宋" panose="02010609060101010101" pitchFamily="49" charset="-122"/>
                <a:ea typeface="仿宋" panose="02010609060101010101" pitchFamily="49" charset="-122"/>
                <a:sym typeface="+mn-ea"/>
              </a:rPr>
              <a:t>附件</a:t>
            </a:r>
            <a:r>
              <a:rPr lang="en-US" altLang="zh-CN" dirty="0">
                <a:solidFill>
                  <a:srgbClr val="FF0000"/>
                </a:solidFill>
                <a:latin typeface="仿宋" panose="02010609060101010101" pitchFamily="49" charset="-122"/>
                <a:ea typeface="仿宋" panose="02010609060101010101" pitchFamily="49" charset="-122"/>
                <a:sym typeface="+mn-ea"/>
              </a:rPr>
              <a:t>1</a:t>
            </a:r>
            <a:r>
              <a:rPr lang="zh-CN" altLang="en-US" dirty="0">
                <a:latin typeface="仿宋" panose="02010609060101010101" pitchFamily="49" charset="-122"/>
                <a:ea typeface="仿宋" panose="02010609060101010101" pitchFamily="49" charset="-122"/>
                <a:sym typeface="+mn-ea"/>
              </a:rPr>
              <a:t>立项审核表（学院签字盖章）、湖北师范大学横向科研诚信承诺书、</a:t>
            </a:r>
            <a:r>
              <a:rPr lang="zh-CN" altLang="en-US" dirty="0">
                <a:solidFill>
                  <a:srgbClr val="FF0000"/>
                </a:solidFill>
                <a:latin typeface="仿宋" panose="02010609060101010101" pitchFamily="49" charset="-122"/>
                <a:ea typeface="仿宋" panose="02010609060101010101" pitchFamily="49" charset="-122"/>
                <a:sym typeface="+mn-ea"/>
              </a:rPr>
              <a:t>附件</a:t>
            </a:r>
            <a:r>
              <a:rPr lang="en-US" altLang="zh-CN" dirty="0">
                <a:solidFill>
                  <a:srgbClr val="FF0000"/>
                </a:solidFill>
                <a:latin typeface="仿宋" panose="02010609060101010101" pitchFamily="49" charset="-122"/>
                <a:ea typeface="仿宋" panose="02010609060101010101" pitchFamily="49" charset="-122"/>
                <a:sym typeface="+mn-ea"/>
              </a:rPr>
              <a:t>2</a:t>
            </a:r>
            <a:r>
              <a:rPr lang="zh-CN" altLang="en-US" dirty="0">
                <a:latin typeface="仿宋" panose="02010609060101010101" pitchFamily="49" charset="-122"/>
                <a:ea typeface="仿宋" panose="02010609060101010101" pitchFamily="49" charset="-122"/>
                <a:sym typeface="+mn-ea"/>
              </a:rPr>
              <a:t>《</a:t>
            </a:r>
            <a:r>
              <a:rPr lang="en-US" altLang="zh-CN" dirty="0">
                <a:latin typeface="仿宋" panose="02010609060101010101" pitchFamily="49" charset="-122"/>
                <a:ea typeface="仿宋" panose="02010609060101010101" pitchFamily="49" charset="-122"/>
                <a:sym typeface="+mn-ea"/>
              </a:rPr>
              <a:t>湖北师范大学横向科研项目经费支出范围及明细</a:t>
            </a:r>
            <a:r>
              <a:rPr lang="zh-CN" altLang="en-US" dirty="0">
                <a:latin typeface="仿宋" panose="02010609060101010101" pitchFamily="49" charset="-122"/>
                <a:ea typeface="仿宋" panose="02010609060101010101" pitchFamily="49" charset="-122"/>
                <a:sym typeface="+mn-ea"/>
              </a:rPr>
              <a:t>》（学院签字盖章）和</a:t>
            </a:r>
            <a:r>
              <a:rPr lang="zh-CN" altLang="en-US" dirty="0">
                <a:solidFill>
                  <a:srgbClr val="FF0000"/>
                </a:solidFill>
                <a:latin typeface="仿宋" panose="02010609060101010101" pitchFamily="49" charset="-122"/>
                <a:ea typeface="仿宋" panose="02010609060101010101" pitchFamily="49" charset="-122"/>
                <a:sym typeface="+mn-ea"/>
              </a:rPr>
              <a:t>附件</a:t>
            </a:r>
            <a:r>
              <a:rPr lang="en-US" altLang="zh-CN" dirty="0">
                <a:solidFill>
                  <a:srgbClr val="FF0000"/>
                </a:solidFill>
                <a:latin typeface="仿宋" panose="02010609060101010101" pitchFamily="49" charset="-122"/>
                <a:ea typeface="仿宋" panose="02010609060101010101" pitchFamily="49" charset="-122"/>
                <a:sym typeface="+mn-ea"/>
              </a:rPr>
              <a:t>3</a:t>
            </a:r>
            <a:r>
              <a:rPr lang="zh-CN" altLang="en-US" dirty="0">
                <a:latin typeface="仿宋" panose="02010609060101010101" pitchFamily="49" charset="-122"/>
                <a:ea typeface="仿宋" panose="02010609060101010101" pitchFamily="49" charset="-122"/>
                <a:sym typeface="+mn-ea"/>
              </a:rPr>
              <a:t>《</a:t>
            </a:r>
            <a:r>
              <a:rPr lang="en-US" altLang="zh-CN" dirty="0">
                <a:latin typeface="仿宋" panose="02010609060101010101" pitchFamily="49" charset="-122"/>
                <a:ea typeface="仿宋" panose="02010609060101010101" pitchFamily="49" charset="-122"/>
                <a:sym typeface="+mn-ea"/>
              </a:rPr>
              <a:t>湖北师范大学横向科研项目进度款请款报告</a:t>
            </a:r>
            <a:r>
              <a:rPr lang="zh-CN" altLang="en-US" dirty="0">
                <a:latin typeface="仿宋" panose="02010609060101010101" pitchFamily="49" charset="-122"/>
                <a:ea typeface="仿宋" panose="02010609060101010101" pitchFamily="49" charset="-122"/>
                <a:sym typeface="+mn-ea"/>
              </a:rPr>
              <a:t>》到科发院办理审核请</a:t>
            </a:r>
            <a:r>
              <a:rPr lang="zh-CN" altLang="en-US" dirty="0" smtClean="0">
                <a:latin typeface="仿宋" panose="02010609060101010101" pitchFamily="49" charset="-122"/>
                <a:ea typeface="仿宋" panose="02010609060101010101" pitchFamily="49" charset="-122"/>
                <a:sym typeface="+mn-ea"/>
              </a:rPr>
              <a:t>款（由</a:t>
            </a:r>
            <a:r>
              <a:rPr lang="zh-CN" altLang="en-US" dirty="0" smtClean="0">
                <a:highlight>
                  <a:srgbClr val="FFFF00"/>
                </a:highlight>
                <a:latin typeface="仿宋" panose="02010609060101010101" pitchFamily="49" charset="-122"/>
                <a:ea typeface="仿宋" panose="02010609060101010101" pitchFamily="49" charset="-122"/>
                <a:sym typeface="+mn-ea"/>
              </a:rPr>
              <a:t>黄孟勤</a:t>
            </a:r>
            <a:r>
              <a:rPr lang="zh-CN" altLang="en-US" dirty="0" smtClean="0">
                <a:latin typeface="仿宋" panose="02010609060101010101" pitchFamily="49" charset="-122"/>
                <a:ea typeface="仿宋" panose="02010609060101010101" pitchFamily="49" charset="-122"/>
                <a:sym typeface="+mn-ea"/>
              </a:rPr>
              <a:t>老师审核后</a:t>
            </a:r>
            <a:r>
              <a:rPr lang="zh-CN" altLang="en-US" dirty="0" smtClean="0">
                <a:solidFill>
                  <a:srgbClr val="FF0000"/>
                </a:solidFill>
                <a:latin typeface="仿宋" panose="02010609060101010101" pitchFamily="49" charset="-122"/>
                <a:ea typeface="仿宋" panose="02010609060101010101" pitchFamily="49" charset="-122"/>
                <a:sym typeface="+mn-ea"/>
              </a:rPr>
              <a:t>科发院院长签字、盖章</a:t>
            </a:r>
            <a:r>
              <a:rPr lang="zh-CN" altLang="en-US" dirty="0" smtClean="0">
                <a:latin typeface="仿宋" panose="02010609060101010101" pitchFamily="49" charset="-122"/>
                <a:ea typeface="仿宋" panose="02010609060101010101" pitchFamily="49" charset="-122"/>
                <a:sym typeface="+mn-ea"/>
              </a:rPr>
              <a:t>）；</a:t>
            </a:r>
            <a:endParaRPr lang="en-US" altLang="zh-CN" dirty="0" smtClean="0">
              <a:latin typeface="仿宋" panose="02010609060101010101" pitchFamily="49" charset="-122"/>
              <a:ea typeface="仿宋" panose="02010609060101010101" pitchFamily="49" charset="-122"/>
            </a:endParaRPr>
          </a:p>
          <a:p>
            <a:pPr>
              <a:lnSpc>
                <a:spcPct val="150000"/>
              </a:lnSpc>
            </a:pPr>
            <a:r>
              <a:rPr lang="en-US" altLang="zh-CN" dirty="0" smtClean="0">
                <a:latin typeface="仿宋" panose="02010609060101010101" pitchFamily="49" charset="-122"/>
                <a:ea typeface="仿宋" panose="02010609060101010101" pitchFamily="49" charset="-122"/>
                <a:sym typeface="+mn-ea"/>
              </a:rPr>
              <a:t>2.</a:t>
            </a:r>
            <a:r>
              <a:rPr lang="zh-CN" altLang="en-US" dirty="0" smtClean="0">
                <a:latin typeface="仿宋" panose="02010609060101010101" pitchFamily="49" charset="-122"/>
                <a:ea typeface="仿宋" panose="02010609060101010101" pitchFamily="49" charset="-122"/>
                <a:sym typeface="+mn-ea"/>
              </a:rPr>
              <a:t>凭账本和附件</a:t>
            </a:r>
            <a:r>
              <a:rPr lang="en-US" altLang="zh-CN" dirty="0" smtClean="0">
                <a:latin typeface="仿宋" panose="02010609060101010101" pitchFamily="49" charset="-122"/>
                <a:ea typeface="仿宋" panose="02010609060101010101" pitchFamily="49" charset="-122"/>
                <a:sym typeface="+mn-ea"/>
              </a:rPr>
              <a:t>3</a:t>
            </a:r>
            <a:r>
              <a:rPr lang="zh-CN" altLang="en-US" dirty="0" smtClean="0">
                <a:latin typeface="仿宋" panose="02010609060101010101" pitchFamily="49" charset="-122"/>
                <a:ea typeface="仿宋" panose="02010609060101010101" pitchFamily="49" charset="-122"/>
                <a:sym typeface="+mn-ea"/>
              </a:rPr>
              <a:t>到财务处请款；</a:t>
            </a:r>
            <a:endParaRPr lang="en-US" altLang="zh-CN" dirty="0" smtClean="0">
              <a:latin typeface="仿宋" panose="02010609060101010101" pitchFamily="49" charset="-122"/>
              <a:ea typeface="仿宋" panose="02010609060101010101" pitchFamily="49" charset="-122"/>
            </a:endParaRPr>
          </a:p>
          <a:p>
            <a:pPr>
              <a:lnSpc>
                <a:spcPct val="150000"/>
              </a:lnSpc>
            </a:pPr>
            <a:r>
              <a:rPr lang="en-US" altLang="zh-CN" dirty="0" smtClean="0">
                <a:latin typeface="仿宋" panose="02010609060101010101" pitchFamily="49" charset="-122"/>
                <a:ea typeface="仿宋" panose="02010609060101010101" pitchFamily="49" charset="-122"/>
                <a:sym typeface="+mn-ea"/>
              </a:rPr>
              <a:t>3.</a:t>
            </a:r>
            <a:r>
              <a:rPr lang="zh-CN" altLang="en-US" dirty="0" smtClean="0">
                <a:latin typeface="仿宋" panose="02010609060101010101" pitchFamily="49" charset="-122"/>
                <a:ea typeface="仿宋" panose="02010609060101010101" pitchFamily="49" charset="-122"/>
                <a:sym typeface="+mn-ea"/>
              </a:rPr>
              <a:t>整理</a:t>
            </a:r>
            <a:r>
              <a:rPr lang="zh-CN" altLang="en-US" dirty="0">
                <a:latin typeface="仿宋" panose="02010609060101010101" pitchFamily="49" charset="-122"/>
                <a:ea typeface="仿宋" panose="02010609060101010101" pitchFamily="49" charset="-122"/>
                <a:sym typeface="+mn-ea"/>
              </a:rPr>
              <a:t>好票据于每周五下午财务处销账。</a:t>
            </a:r>
            <a:endParaRPr lang="zh-CN" altLang="en-US" dirty="0">
              <a:latin typeface="仿宋" panose="02010609060101010101" pitchFamily="49" charset="-122"/>
              <a:ea typeface="仿宋" panose="02010609060101010101" pitchFamily="49" charset="-122"/>
            </a:endParaRPr>
          </a:p>
          <a:p>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7561" y="980728"/>
            <a:ext cx="8229600" cy="780696"/>
          </a:xfrm>
        </p:spPr>
        <p:txBody>
          <a:bodyPr>
            <a:noAutofit/>
          </a:bodyPr>
          <a:lstStyle/>
          <a:p>
            <a:r>
              <a:rPr lang="zh-CN" altLang="en-US" sz="5600" dirty="0"/>
              <a:t>结项材料收集与报送</a:t>
            </a:r>
            <a:endParaRPr lang="zh-CN" altLang="en-US" sz="5600" dirty="0"/>
          </a:p>
        </p:txBody>
      </p:sp>
      <p:sp>
        <p:nvSpPr>
          <p:cNvPr id="3" name="内容占位符 2"/>
          <p:cNvSpPr>
            <a:spLocks noGrp="1"/>
          </p:cNvSpPr>
          <p:nvPr>
            <p:ph idx="1"/>
          </p:nvPr>
        </p:nvSpPr>
        <p:spPr>
          <a:xfrm>
            <a:off x="488950" y="1988820"/>
            <a:ext cx="7920990" cy="4443095"/>
          </a:xfrm>
        </p:spPr>
        <p:txBody>
          <a:bodyPr>
            <a:normAutofit fontScale="25000"/>
          </a:bodyPr>
          <a:lstStyle/>
          <a:p>
            <a:pPr>
              <a:lnSpc>
                <a:spcPct val="150000"/>
              </a:lnSpc>
            </a:pPr>
            <a:r>
              <a:rPr lang="en-US" altLang="zh-CN" sz="7000" dirty="0" smtClean="0">
                <a:latin typeface="仿宋" panose="02010609060101010101" pitchFamily="49" charset="-122"/>
                <a:ea typeface="仿宋" panose="02010609060101010101" pitchFamily="49" charset="-122"/>
              </a:rPr>
              <a:t>1.</a:t>
            </a:r>
            <a:r>
              <a:rPr lang="zh-CN" altLang="en-US" sz="7000" dirty="0" smtClean="0">
                <a:latin typeface="仿宋" panose="02010609060101010101" pitchFamily="49" charset="-122"/>
                <a:ea typeface="仿宋" panose="02010609060101010101" pitchFamily="49" charset="-122"/>
              </a:rPr>
              <a:t>在</a:t>
            </a:r>
            <a:r>
              <a:rPr lang="zh-CN" altLang="en-US" sz="7000" dirty="0">
                <a:latin typeface="仿宋" panose="02010609060101010101" pitchFamily="49" charset="-122"/>
                <a:ea typeface="仿宋" panose="02010609060101010101" pitchFamily="49" charset="-122"/>
              </a:rPr>
              <a:t>项目结题验收</a:t>
            </a:r>
            <a:r>
              <a:rPr lang="en-US" altLang="zh-CN" sz="7000" dirty="0">
                <a:latin typeface="仿宋" panose="02010609060101010101" pitchFamily="49" charset="-122"/>
                <a:ea typeface="仿宋" panose="02010609060101010101" pitchFamily="49" charset="-122"/>
              </a:rPr>
              <a:t>1</a:t>
            </a:r>
            <a:r>
              <a:rPr lang="zh-CN" altLang="en-US" sz="7000" dirty="0">
                <a:latin typeface="仿宋" panose="02010609060101010101" pitchFamily="49" charset="-122"/>
                <a:ea typeface="仿宋" panose="02010609060101010101" pitchFamily="49" charset="-122"/>
              </a:rPr>
              <a:t>个月内，将</a:t>
            </a:r>
            <a:r>
              <a:rPr lang="zh-CN" altLang="en-US" sz="7000" dirty="0">
                <a:latin typeface="仿宋" panose="02010609060101010101" pitchFamily="49" charset="-122"/>
                <a:ea typeface="仿宋" panose="02010609060101010101" pitchFamily="49" charset="-122"/>
                <a:sym typeface="+mn-ea"/>
              </a:rPr>
              <a:t>项目</a:t>
            </a:r>
            <a:r>
              <a:rPr lang="zh-CN" altLang="en-US" sz="7000" dirty="0">
                <a:solidFill>
                  <a:srgbClr val="FF0000"/>
                </a:solidFill>
                <a:latin typeface="仿宋" panose="02010609060101010101" pitchFamily="49" charset="-122"/>
                <a:ea typeface="仿宋" panose="02010609060101010101" pitchFamily="49" charset="-122"/>
                <a:sym typeface="+mn-ea"/>
              </a:rPr>
              <a:t>附件</a:t>
            </a:r>
            <a:r>
              <a:rPr lang="en-US" altLang="zh-CN" sz="7000" dirty="0">
                <a:solidFill>
                  <a:srgbClr val="FF0000"/>
                </a:solidFill>
                <a:latin typeface="仿宋" panose="02010609060101010101" pitchFamily="49" charset="-122"/>
                <a:ea typeface="仿宋" panose="02010609060101010101" pitchFamily="49" charset="-122"/>
                <a:sym typeface="+mn-ea"/>
              </a:rPr>
              <a:t>1</a:t>
            </a:r>
            <a:r>
              <a:rPr lang="zh-CN" altLang="en-US" sz="7000" dirty="0">
                <a:latin typeface="仿宋" panose="02010609060101010101" pitchFamily="49" charset="-122"/>
                <a:ea typeface="仿宋" panose="02010609060101010101" pitchFamily="49" charset="-122"/>
                <a:sym typeface="+mn-ea"/>
              </a:rPr>
              <a:t>立项审核表、湖北师范大学横向科研诚信承诺书、</a:t>
            </a:r>
            <a:r>
              <a:rPr lang="zh-CN" altLang="en-US" sz="7000" dirty="0">
                <a:solidFill>
                  <a:srgbClr val="FF0000"/>
                </a:solidFill>
                <a:latin typeface="仿宋" panose="02010609060101010101" pitchFamily="49" charset="-122"/>
                <a:ea typeface="仿宋" panose="02010609060101010101" pitchFamily="49" charset="-122"/>
                <a:sym typeface="+mn-ea"/>
              </a:rPr>
              <a:t>合同原件</a:t>
            </a:r>
            <a:r>
              <a:rPr lang="zh-CN" altLang="en-US" sz="7000" dirty="0">
                <a:latin typeface="仿宋" panose="02010609060101010101" pitchFamily="49" charset="-122"/>
                <a:ea typeface="仿宋" panose="02010609060101010101" pitchFamily="49" charset="-122"/>
                <a:sym typeface="+mn-ea"/>
              </a:rPr>
              <a:t>、</a:t>
            </a:r>
            <a:r>
              <a:rPr lang="zh-CN" altLang="en-US" sz="7000" dirty="0">
                <a:solidFill>
                  <a:srgbClr val="FF0000"/>
                </a:solidFill>
                <a:latin typeface="仿宋" panose="02010609060101010101" pitchFamily="49" charset="-122"/>
                <a:ea typeface="仿宋" panose="02010609060101010101" pitchFamily="49" charset="-122"/>
                <a:sym typeface="+mn-ea"/>
              </a:rPr>
              <a:t>附件</a:t>
            </a:r>
            <a:r>
              <a:rPr lang="en-US" altLang="zh-CN" sz="7000" dirty="0">
                <a:solidFill>
                  <a:srgbClr val="FF0000"/>
                </a:solidFill>
                <a:latin typeface="仿宋" panose="02010609060101010101" pitchFamily="49" charset="-122"/>
                <a:ea typeface="仿宋" panose="02010609060101010101" pitchFamily="49" charset="-122"/>
                <a:sym typeface="+mn-ea"/>
              </a:rPr>
              <a:t>4</a:t>
            </a:r>
            <a:r>
              <a:rPr lang="zh-CN" altLang="en-US" sz="7000" dirty="0">
                <a:latin typeface="仿宋" panose="02010609060101010101" pitchFamily="49" charset="-122"/>
                <a:ea typeface="仿宋" panose="02010609060101010101" pitchFamily="49" charset="-122"/>
                <a:sym typeface="+mn-ea"/>
              </a:rPr>
              <a:t>验收意见（双方签字盖章）、湖北师范大学成果应用证明-横向</a:t>
            </a:r>
            <a:r>
              <a:rPr lang="zh-CN" altLang="en-US" sz="7000" dirty="0">
                <a:latin typeface="仿宋" panose="02010609060101010101" pitchFamily="49" charset="-122"/>
                <a:ea typeface="仿宋" panose="02010609060101010101" pitchFamily="49" charset="-122"/>
              </a:rPr>
              <a:t>归档材料按顺序装订</a:t>
            </a:r>
            <a:r>
              <a:rPr lang="zh-CN" sz="7000" dirty="0">
                <a:latin typeface="仿宋" panose="02010609060101010101" pitchFamily="49" charset="-122"/>
                <a:ea typeface="仿宋" panose="02010609060101010101" pitchFamily="49" charset="-122"/>
              </a:rPr>
              <a:t>放所在单位科研管理人员保留</a:t>
            </a:r>
            <a:r>
              <a:rPr lang="zh-CN" altLang="en-US" sz="7000" dirty="0">
                <a:latin typeface="仿宋" panose="02010609060101010101" pitchFamily="49" charset="-122"/>
                <a:ea typeface="仿宋" panose="02010609060101010101" pitchFamily="49" charset="-122"/>
              </a:rPr>
              <a:t>；</a:t>
            </a:r>
            <a:endParaRPr lang="zh-CN" altLang="en-US" sz="7000" dirty="0">
              <a:latin typeface="仿宋" panose="02010609060101010101" pitchFamily="49" charset="-122"/>
              <a:ea typeface="仿宋" panose="02010609060101010101" pitchFamily="49" charset="-122"/>
            </a:endParaRPr>
          </a:p>
          <a:p>
            <a:pPr>
              <a:lnSpc>
                <a:spcPct val="150000"/>
              </a:lnSpc>
            </a:pPr>
            <a:r>
              <a:rPr lang="en-US" altLang="zh-CN" sz="7000" dirty="0" smtClean="0">
                <a:latin typeface="仿宋" panose="02010609060101010101" pitchFamily="49" charset="-122"/>
                <a:ea typeface="仿宋" panose="02010609060101010101" pitchFamily="49" charset="-122"/>
              </a:rPr>
              <a:t>2.</a:t>
            </a:r>
            <a:r>
              <a:rPr lang="zh-CN" sz="7000" dirty="0" smtClean="0">
                <a:latin typeface="仿宋" panose="02010609060101010101" pitchFamily="49" charset="-122"/>
                <a:ea typeface="仿宋" panose="02010609060101010101" pitchFamily="49" charset="-122"/>
              </a:rPr>
              <a:t>每年</a:t>
            </a:r>
            <a:r>
              <a:rPr lang="en-US" altLang="zh-CN" sz="7000" dirty="0" smtClean="0">
                <a:solidFill>
                  <a:srgbClr val="FF0000"/>
                </a:solidFill>
                <a:latin typeface="仿宋" panose="02010609060101010101" pitchFamily="49" charset="-122"/>
                <a:ea typeface="仿宋" panose="02010609060101010101" pitchFamily="49" charset="-122"/>
              </a:rPr>
              <a:t>12</a:t>
            </a:r>
            <a:r>
              <a:rPr lang="zh-CN" altLang="en-US" sz="7000" dirty="0" smtClean="0">
                <a:solidFill>
                  <a:srgbClr val="FF0000"/>
                </a:solidFill>
                <a:latin typeface="仿宋" panose="02010609060101010101" pitchFamily="49" charset="-122"/>
                <a:ea typeface="仿宋" panose="02010609060101010101" pitchFamily="49" charset="-122"/>
              </a:rPr>
              <a:t>月</a:t>
            </a:r>
            <a:r>
              <a:rPr lang="zh-CN" sz="7000" dirty="0" smtClean="0">
                <a:solidFill>
                  <a:srgbClr val="FF0000"/>
                </a:solidFill>
                <a:latin typeface="仿宋" panose="02010609060101010101" pitchFamily="49" charset="-122"/>
                <a:ea typeface="仿宋" panose="02010609060101010101" pitchFamily="49" charset="-122"/>
              </a:rPr>
              <a:t>最后二周</a:t>
            </a:r>
            <a:r>
              <a:rPr lang="zh-CN" altLang="en-US" sz="7000" dirty="0">
                <a:latin typeface="仿宋" panose="02010609060101010101" pitchFamily="49" charset="-122"/>
                <a:ea typeface="仿宋" panose="02010609060101010101" pitchFamily="49" charset="-122"/>
              </a:rPr>
              <a:t>，各单位科研管理人员将本单位</a:t>
            </a:r>
            <a:r>
              <a:rPr lang="zh-CN" altLang="en-US" sz="7000" dirty="0">
                <a:solidFill>
                  <a:srgbClr val="FF0000"/>
                </a:solidFill>
                <a:latin typeface="仿宋" panose="02010609060101010101" pitchFamily="49" charset="-122"/>
                <a:ea typeface="仿宋" panose="02010609060101010101" pitchFamily="49" charset="-122"/>
              </a:rPr>
              <a:t>合格结项材料</a:t>
            </a:r>
            <a:r>
              <a:rPr lang="zh-CN" altLang="en-US" sz="7000" dirty="0">
                <a:latin typeface="仿宋" panose="02010609060101010101" pitchFamily="49" charset="-122"/>
                <a:ea typeface="仿宋" panose="02010609060101010101" pitchFamily="49" charset="-122"/>
              </a:rPr>
              <a:t>登记造册后连同归档材料送科发院（其中登记造册电子版发科发院，</a:t>
            </a:r>
            <a:r>
              <a:rPr lang="zh-CN" altLang="en-US" sz="7000" dirty="0">
                <a:latin typeface="仿宋" panose="02010609060101010101" pitchFamily="49" charset="-122"/>
                <a:ea typeface="仿宋" panose="02010609060101010101" pitchFamily="49" charset="-122"/>
                <a:sym typeface="+mn-ea"/>
              </a:rPr>
              <a:t>登记造册</a:t>
            </a:r>
            <a:r>
              <a:rPr lang="zh-CN" altLang="en-US" sz="7000" dirty="0">
                <a:latin typeface="仿宋" panose="02010609060101010101" pitchFamily="49" charset="-122"/>
                <a:ea typeface="仿宋" panose="02010609060101010101" pitchFamily="49" charset="-122"/>
              </a:rPr>
              <a:t>纸质材料二份打印单位签字盖章），科发院按照</a:t>
            </a:r>
            <a:r>
              <a:rPr lang="zh-CN" sz="7000" dirty="0">
                <a:latin typeface="仿宋" panose="02010609060101010101" pitchFamily="49" charset="-122"/>
                <a:ea typeface="仿宋" panose="02010609060101010101" pitchFamily="49" charset="-122"/>
              </a:rPr>
              <a:t>档案馆要求将结项材料统一保存</a:t>
            </a:r>
            <a:endParaRPr lang="zh-CN" altLang="en-US" sz="7000" dirty="0">
              <a:latin typeface="仿宋" panose="02010609060101010101" pitchFamily="49" charset="-122"/>
              <a:ea typeface="仿宋" panose="02010609060101010101" pitchFamily="49" charset="-122"/>
            </a:endParaRPr>
          </a:p>
          <a:p>
            <a:pPr>
              <a:lnSpc>
                <a:spcPct val="150000"/>
              </a:lnSpc>
            </a:pPr>
            <a:endParaRPr lang="zh-CN" altLang="en-US" sz="2400" dirty="0">
              <a:latin typeface="仿宋" panose="02010609060101010101" pitchFamily="49" charset="-122"/>
              <a:ea typeface="仿宋" panose="02010609060101010101" pitchFamily="49" charset="-122"/>
            </a:endParaRPr>
          </a:p>
          <a:p>
            <a:pPr>
              <a:lnSpc>
                <a:spcPct val="150000"/>
              </a:lnSpc>
            </a:pPr>
            <a:endParaRPr lang="zh-CN" altLang="en-US" sz="2400"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p:sp>
        <p:nvSpPr>
          <p:cNvPr id="2" name="标题 1"/>
          <p:cNvSpPr>
            <a:spLocks noGrp="1"/>
          </p:cNvSpPr>
          <p:nvPr>
            <p:ph type="title"/>
          </p:nvPr>
        </p:nvSpPr>
        <p:spPr/>
        <p:txBody>
          <a:bodyPr/>
          <a:p>
            <a:r>
              <a:rPr lang="zh-CN" altLang="en-US"/>
              <a:t>销账重点注意事项</a:t>
            </a:r>
            <a:endParaRPr lang="zh-CN" altLang="en-US"/>
          </a:p>
        </p:txBody>
      </p:sp>
      <p:sp>
        <p:nvSpPr>
          <p:cNvPr id="3" name="内容占位符 2"/>
          <p:cNvSpPr>
            <a:spLocks noGrp="1"/>
          </p:cNvSpPr>
          <p:nvPr>
            <p:ph idx="1"/>
          </p:nvPr>
        </p:nvSpPr>
        <p:spPr/>
        <p:txBody>
          <a:bodyPr>
            <a:normAutofit/>
          </a:bodyPr>
          <a:p>
            <a:pPr marL="0" indent="0">
              <a:spcAft>
                <a:spcPts val="0"/>
              </a:spcAft>
              <a:buNone/>
            </a:pPr>
            <a:r>
              <a:rPr lang="en-US" altLang="zh-CN" b="1" kern="0" dirty="0" smtClean="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 </a:t>
            </a:r>
            <a:r>
              <a:rPr lang="zh-CN" altLang="en-US" sz="2400" dirty="0">
                <a:latin typeface="仿宋" panose="02010609060101010101" pitchFamily="49" charset="-122"/>
                <a:ea typeface="仿宋" panose="02010609060101010101" pitchFamily="49" charset="-122"/>
                <a:sym typeface="+mn-ea"/>
              </a:rPr>
              <a:t> 1.横向科研经费劳务费支出的比例是如何规定的？</a:t>
            </a:r>
            <a:endParaRPr lang="zh-CN" altLang="en-US" sz="2400" dirty="0">
              <a:latin typeface="仿宋" panose="02010609060101010101" pitchFamily="49" charset="-122"/>
              <a:ea typeface="仿宋" panose="02010609060101010101" pitchFamily="49" charset="-122"/>
            </a:endParaRPr>
          </a:p>
          <a:p>
            <a:pPr algn="l">
              <a:lnSpc>
                <a:spcPct val="150000"/>
              </a:lnSpc>
            </a:pPr>
            <a:r>
              <a:rPr lang="zh-CN" altLang="en-US" sz="2400" dirty="0">
                <a:latin typeface="仿宋" panose="02010609060101010101" pitchFamily="49" charset="-122"/>
                <a:ea typeface="仿宋" panose="02010609060101010101" pitchFamily="49" charset="-122"/>
                <a:sym typeface="+mn-ea"/>
              </a:rPr>
              <a:t>    </a:t>
            </a:r>
            <a:endParaRPr lang="zh-CN" altLang="en-US" sz="2400" dirty="0">
              <a:latin typeface="仿宋" panose="02010609060101010101" pitchFamily="49" charset="-122"/>
              <a:ea typeface="仿宋" panose="02010609060101010101" pitchFamily="49" charset="-122"/>
              <a:sym typeface="+mn-ea"/>
            </a:endParaRPr>
          </a:p>
          <a:p>
            <a:pPr algn="l">
              <a:lnSpc>
                <a:spcPct val="150000"/>
              </a:lnSpc>
            </a:pPr>
            <a:endParaRPr lang="zh-CN" altLang="en-US" sz="2400" dirty="0">
              <a:latin typeface="仿宋" panose="02010609060101010101" pitchFamily="49" charset="-122"/>
              <a:ea typeface="仿宋" panose="02010609060101010101" pitchFamily="49" charset="-122"/>
              <a:sym typeface="+mn-ea"/>
            </a:endParaRPr>
          </a:p>
          <a:p>
            <a:pPr algn="l">
              <a:lnSpc>
                <a:spcPct val="150000"/>
              </a:lnSpc>
            </a:pPr>
            <a:endParaRPr lang="zh-CN" altLang="en-US" sz="2400" dirty="0">
              <a:latin typeface="仿宋" panose="02010609060101010101" pitchFamily="49" charset="-122"/>
              <a:ea typeface="仿宋" panose="02010609060101010101" pitchFamily="49" charset="-122"/>
              <a:sym typeface="+mn-ea"/>
            </a:endParaRPr>
          </a:p>
          <a:p>
            <a:pPr algn="l">
              <a:lnSpc>
                <a:spcPct val="150000"/>
              </a:lnSpc>
            </a:pPr>
            <a:endParaRPr lang="zh-CN" altLang="en-US" sz="2400" dirty="0">
              <a:latin typeface="仿宋" panose="02010609060101010101" pitchFamily="49" charset="-122"/>
              <a:ea typeface="仿宋" panose="02010609060101010101" pitchFamily="49" charset="-122"/>
              <a:sym typeface="+mn-ea"/>
            </a:endParaRPr>
          </a:p>
        </p:txBody>
      </p:sp>
      <p:pic>
        <p:nvPicPr>
          <p:cNvPr id="6" name="图片 5" descr="Z{N_O{)KQZ[%[J{6M(OCUTT"/>
          <p:cNvPicPr>
            <a:picLocks noChangeAspect="1"/>
          </p:cNvPicPr>
          <p:nvPr>
            <p:custDataLst>
              <p:tags r:id="rId1"/>
            </p:custDataLst>
          </p:nvPr>
        </p:nvPicPr>
        <p:blipFill>
          <a:blip r:embed="rId2"/>
          <a:stretch>
            <a:fillRect/>
          </a:stretch>
        </p:blipFill>
        <p:spPr>
          <a:xfrm>
            <a:off x="1115695" y="2421255"/>
            <a:ext cx="6393815" cy="2667000"/>
          </a:xfrm>
          <a:prstGeom prst="rect">
            <a:avLst/>
          </a:prstGeom>
        </p:spPr>
      </p:pic>
      <p:pic>
        <p:nvPicPr>
          <p:cNvPr id="8" name="图片 7" descr="8ZG2KL((U5YRN9C0$U]K~38"/>
          <p:cNvPicPr>
            <a:picLocks noChangeAspect="1"/>
          </p:cNvPicPr>
          <p:nvPr>
            <p:custDataLst>
              <p:tags r:id="rId3"/>
            </p:custDataLst>
          </p:nvPr>
        </p:nvPicPr>
        <p:blipFill>
          <a:blip r:embed="rId4"/>
          <a:stretch>
            <a:fillRect/>
          </a:stretch>
        </p:blipFill>
        <p:spPr>
          <a:xfrm>
            <a:off x="1180465" y="5157470"/>
            <a:ext cx="6362700" cy="619125"/>
          </a:xfrm>
          <a:prstGeom prst="rect">
            <a:avLst/>
          </a:prstGeom>
        </p:spPr>
      </p:pic>
    </p:spTree>
  </p:cSld>
  <p:clrMapOvr>
    <a:overrideClrMapping bg1="lt1" tx1="dk1" bg2="lt2" tx2="dk2" accent1="accent1" accent2="accent2" accent3="accent3" accent4="accent4" accent5="accent5" accent6="accent6" hlink="hlink" folHlink="folHlink"/>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dirty="0">
                <a:latin typeface="仿宋" panose="02010609060101010101" pitchFamily="49" charset="-122"/>
                <a:ea typeface="仿宋" panose="02010609060101010101" pitchFamily="49" charset="-122"/>
                <a:sym typeface="+mn-ea"/>
              </a:rPr>
              <a:t>（</a:t>
            </a:r>
            <a:r>
              <a:rPr lang="zh-CN" altLang="en-US" dirty="0">
                <a:solidFill>
                  <a:srgbClr val="FF0000"/>
                </a:solidFill>
                <a:latin typeface="仿宋" panose="02010609060101010101" pitchFamily="49" charset="-122"/>
                <a:ea typeface="仿宋" panose="02010609060101010101" pitchFamily="49" charset="-122"/>
                <a:sym typeface="+mn-ea"/>
              </a:rPr>
              <a:t>劳务费只能发给项目参与人，其中发老师要到税务局办理完税证明，发学生单人单月800元免税。</a:t>
            </a:r>
            <a:r>
              <a:rPr lang="zh-CN" altLang="en-US" dirty="0">
                <a:latin typeface="仿宋" panose="02010609060101010101" pitchFamily="49" charset="-122"/>
                <a:ea typeface="仿宋" panose="02010609060101010101" pitchFamily="49" charset="-122"/>
                <a:sym typeface="+mn-ea"/>
              </a:rPr>
              <a:t>）</a:t>
            </a:r>
            <a:endParaRPr lang="zh-CN" altLang="en-US" dirty="0">
              <a:latin typeface="仿宋" panose="02010609060101010101" pitchFamily="49" charset="-122"/>
              <a:ea typeface="仿宋" panose="02010609060101010101" pitchFamily="49" charset="-122"/>
              <a:sym typeface="+mn-ea"/>
            </a:endParaRPr>
          </a:p>
          <a:p>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lnSpcReduction="10000"/>
          </a:bodyPr>
          <a:p>
            <a:pPr algn="l">
              <a:lnSpc>
                <a:spcPct val="150000"/>
              </a:lnSpc>
            </a:pPr>
            <a:r>
              <a:rPr lang="zh-CN" altLang="en-US" sz="2400" dirty="0">
                <a:latin typeface="仿宋" panose="02010609060101010101" pitchFamily="49" charset="-122"/>
                <a:ea typeface="仿宋" panose="02010609060101010101" pitchFamily="49" charset="-122"/>
                <a:sym typeface="+mn-ea"/>
              </a:rPr>
              <a:t> 2.报销科研学术活动餐费有哪些具体规定？</a:t>
            </a:r>
            <a:endParaRPr lang="zh-CN" altLang="en-US" sz="2400" dirty="0">
              <a:latin typeface="仿宋" panose="02010609060101010101" pitchFamily="49" charset="-122"/>
              <a:ea typeface="仿宋" panose="02010609060101010101" pitchFamily="49" charset="-122"/>
            </a:endParaRPr>
          </a:p>
          <a:p>
            <a:pPr algn="l">
              <a:lnSpc>
                <a:spcPct val="150000"/>
              </a:lnSpc>
            </a:pPr>
            <a:r>
              <a:rPr lang="zh-CN" altLang="en-US" sz="2400" dirty="0">
                <a:latin typeface="仿宋" panose="02010609060101010101" pitchFamily="49" charset="-122"/>
                <a:ea typeface="仿宋" panose="02010609060101010101" pitchFamily="49" charset="-122"/>
                <a:sym typeface="+mn-ea"/>
              </a:rPr>
              <a:t>    考虑科研学术活动的特殊性，为方便研讨交流，可以使用科研业务接待费：指项目用于业务接待的餐饮费、食品费、茶叶费等，放宽了陪餐人数，对因科研学术活动需要，可以实行同城接待。但科研学术活动费不包括娱乐、健身、洗浴等与科研活动不相关的费用。</a:t>
            </a:r>
            <a:endParaRPr lang="zh-CN" altLang="en-US" sz="2400" dirty="0">
              <a:latin typeface="仿宋" panose="02010609060101010101" pitchFamily="49" charset="-122"/>
              <a:ea typeface="仿宋" panose="02010609060101010101" pitchFamily="49" charset="-122"/>
            </a:endParaRPr>
          </a:p>
          <a:p>
            <a:pPr algn="l">
              <a:lnSpc>
                <a:spcPct val="150000"/>
              </a:lnSpc>
            </a:pPr>
            <a:r>
              <a:rPr lang="zh-CN" altLang="en-US" sz="2400" dirty="0">
                <a:latin typeface="仿宋" panose="02010609060101010101" pitchFamily="49" charset="-122"/>
                <a:ea typeface="仿宋" panose="02010609060101010101" pitchFamily="49" charset="-122"/>
                <a:sym typeface="+mn-ea"/>
              </a:rPr>
              <a:t>    报销科研学术活动餐费时，要“湖北师范大学”为抬头的正式税务发票，原则上不超过本项目总经费的10%。</a:t>
            </a:r>
            <a:endParaRPr lang="zh-CN" altLang="en-US" sz="2400" dirty="0">
              <a:latin typeface="仿宋" panose="02010609060101010101" pitchFamily="49" charset="-122"/>
              <a:ea typeface="仿宋" panose="02010609060101010101" pitchFamily="49" charset="-122"/>
            </a:endParaRPr>
          </a:p>
          <a:p>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br>
              <a:rPr lang="zh-CN" altLang="zh-CN" kern="0" dirty="0">
                <a:solidFill>
                  <a:srgbClr val="333333"/>
                </a:solidFill>
                <a:latin typeface="隶书" panose="02010509060101010101" pitchFamily="49" charset="-122"/>
                <a:ea typeface="隶书" panose="02010509060101010101" pitchFamily="49" charset="-122"/>
                <a:cs typeface="宋体" panose="02010600030101010101" pitchFamily="2" charset="-122"/>
                <a:sym typeface="+mn-ea"/>
              </a:rPr>
            </a:br>
            <a:br>
              <a:rPr lang="zh-CN" altLang="en-US" dirty="0">
                <a:latin typeface="隶书" panose="02010509060101010101" pitchFamily="49" charset="-122"/>
                <a:ea typeface="隶书" panose="02010509060101010101" pitchFamily="49" charset="-122"/>
              </a:rPr>
            </a:br>
            <a:endParaRPr lang="zh-CN" altLang="en-US"/>
          </a:p>
        </p:txBody>
      </p:sp>
      <p:sp>
        <p:nvSpPr>
          <p:cNvPr id="3" name="内容占位符 2"/>
          <p:cNvSpPr>
            <a:spLocks noGrp="1"/>
          </p:cNvSpPr>
          <p:nvPr>
            <p:ph idx="1"/>
          </p:nvPr>
        </p:nvSpPr>
        <p:spPr/>
        <p:txBody>
          <a:bodyPr>
            <a:normAutofit fontScale="90000" lnSpcReduction="20000"/>
          </a:bodyPr>
          <a:p>
            <a:pPr indent="0">
              <a:spcAft>
                <a:spcPts val="0"/>
              </a:spcAft>
              <a:buNone/>
            </a:pPr>
            <a:r>
              <a:rPr lang="en-US" altLang="zh-CN" b="1" kern="0" dirty="0" smtClean="0">
                <a:solidFill>
                  <a:srgbClr val="0C71E0"/>
                </a:solidFill>
                <a:latin typeface="Verdana" panose="020B0604030504040204"/>
                <a:ea typeface="隶书" panose="02010509060101010101" pitchFamily="49" charset="-122"/>
                <a:sym typeface="+mn-ea"/>
              </a:rPr>
              <a:t>   </a:t>
            </a:r>
            <a:endParaRPr lang="en-US" altLang="zh-CN" b="1" kern="0" dirty="0" smtClean="0">
              <a:solidFill>
                <a:srgbClr val="0C71E0"/>
              </a:solidFill>
              <a:latin typeface="Verdana" panose="020B0604030504040204"/>
              <a:ea typeface="隶书" panose="02010509060101010101" pitchFamily="49" charset="-122"/>
              <a:sym typeface="+mn-ea"/>
            </a:endParaRPr>
          </a:p>
          <a:p>
            <a:pPr algn="l">
              <a:lnSpc>
                <a:spcPct val="150000"/>
              </a:lnSpc>
            </a:pPr>
            <a:r>
              <a:rPr lang="zh-CN" altLang="en-US" sz="2400" dirty="0">
                <a:latin typeface="仿宋" panose="02010609060101010101" pitchFamily="49" charset="-122"/>
                <a:ea typeface="仿宋" panose="02010609060101010101" pitchFamily="49" charset="-122"/>
                <a:sym typeface="+mn-ea"/>
              </a:rPr>
              <a:t>3.车辆维持费如何报销？</a:t>
            </a:r>
            <a:endParaRPr lang="zh-CN" altLang="en-US" sz="2400" dirty="0">
              <a:latin typeface="仿宋" panose="02010609060101010101" pitchFamily="49" charset="-122"/>
              <a:ea typeface="仿宋" panose="02010609060101010101" pitchFamily="49" charset="-122"/>
              <a:sym typeface="+mn-ea"/>
            </a:endParaRPr>
          </a:p>
          <a:p>
            <a:pPr algn="l">
              <a:lnSpc>
                <a:spcPct val="150000"/>
              </a:lnSpc>
            </a:pPr>
            <a:r>
              <a:rPr lang="zh-CN" altLang="en-US" sz="2400" dirty="0">
                <a:latin typeface="仿宋" panose="02010609060101010101" pitchFamily="49" charset="-122"/>
                <a:ea typeface="仿宋" panose="02010609060101010101" pitchFamily="49" charset="-122"/>
                <a:sym typeface="+mn-ea"/>
              </a:rPr>
              <a:t>    车辆维持费按照合同约定报销，凡与委托单位签订的横向科研合同中的“湖北师范大学横向科研项目经费支出范围及明细”（附件2）中包含车辆维持费的（差旅接待费），车辆维持费可以不与差旅费一同报销。</a:t>
            </a:r>
            <a:endParaRPr lang="zh-CN" altLang="en-US" sz="2400" dirty="0">
              <a:latin typeface="仿宋" panose="02010609060101010101" pitchFamily="49" charset="-122"/>
              <a:ea typeface="仿宋" panose="02010609060101010101" pitchFamily="49" charset="-122"/>
            </a:endParaRPr>
          </a:p>
          <a:p>
            <a:pPr algn="l">
              <a:lnSpc>
                <a:spcPct val="150000"/>
              </a:lnSpc>
            </a:pPr>
            <a:r>
              <a:rPr lang="zh-CN" altLang="en-US" sz="2400" dirty="0">
                <a:latin typeface="仿宋" panose="02010609060101010101" pitchFamily="49" charset="-122"/>
                <a:ea typeface="仿宋" panose="02010609060101010101" pitchFamily="49" charset="-122"/>
                <a:sym typeface="+mn-ea"/>
              </a:rPr>
              <a:t>    科研活动使用自有车辆可以报销燃油费、过桥/过路费、停车费、维修费支出。备注：本项目经费不能超过合同到账经费10%。</a:t>
            </a:r>
            <a:endParaRPr lang="zh-CN" altLang="en-US" sz="2400" dirty="0">
              <a:latin typeface="仿宋" panose="02010609060101010101" pitchFamily="49" charset="-122"/>
              <a:ea typeface="仿宋" panose="02010609060101010101" pitchFamily="49" charset="-122"/>
            </a:endParaRPr>
          </a:p>
          <a:p>
            <a:endParaRPr lang="zh-CN"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483870"/>
            <a:ext cx="8714740" cy="1960880"/>
          </a:xfrm>
        </p:spPr>
        <p:txBody>
          <a:bodyPr>
            <a:normAutofit fontScale="90000"/>
          </a:bodyPr>
          <a:p>
            <a:br>
              <a:rPr lang="zh-CN" altLang="en-US" sz="6665" dirty="0">
                <a:sym typeface="+mn-ea"/>
              </a:rPr>
            </a:br>
            <a:br>
              <a:rPr lang="zh-CN" altLang="en-US" sz="6665" dirty="0">
                <a:sym typeface="+mn-ea"/>
              </a:rPr>
            </a:br>
            <a:br>
              <a:rPr lang="zh-CN" altLang="en-US" sz="6665" dirty="0">
                <a:sym typeface="+mn-ea"/>
              </a:rPr>
            </a:br>
            <a:br>
              <a:rPr lang="zh-CN" altLang="en-US" sz="6665" dirty="0">
                <a:sym typeface="+mn-ea"/>
              </a:rPr>
            </a:br>
            <a:r>
              <a:rPr lang="zh-CN" altLang="en-US" sz="6665" dirty="0">
                <a:sym typeface="+mn-ea"/>
              </a:rPr>
              <a:t>后补（省、市、县区科技部门）</a:t>
            </a:r>
            <a:br>
              <a:rPr lang="zh-CN" altLang="en-US" dirty="0"/>
            </a:br>
            <a:endParaRPr lang="zh-CN" altLang="en-US"/>
          </a:p>
        </p:txBody>
      </p:sp>
      <p:sp>
        <p:nvSpPr>
          <p:cNvPr id="3" name="内容占位符 2"/>
          <p:cNvSpPr>
            <a:spLocks noGrp="1"/>
          </p:cNvSpPr>
          <p:nvPr>
            <p:ph idx="1"/>
          </p:nvPr>
        </p:nvSpPr>
        <p:spPr>
          <a:xfrm>
            <a:off x="457200" y="2247900"/>
            <a:ext cx="8229600" cy="4076700"/>
          </a:xfrm>
        </p:spPr>
        <p:txBody>
          <a:bodyPr>
            <a:normAutofit lnSpcReduction="20000"/>
          </a:bodyPr>
          <a:p>
            <a:pPr algn="l">
              <a:lnSpc>
                <a:spcPct val="150000"/>
              </a:lnSpc>
            </a:pPr>
            <a:r>
              <a:rPr lang="zh-CN" altLang="en-US" sz="2400" dirty="0">
                <a:latin typeface="仿宋" panose="02010609060101010101" pitchFamily="49" charset="-122"/>
                <a:ea typeface="仿宋" panose="02010609060101010101" pitchFamily="49" charset="-122"/>
                <a:sym typeface="+mn-ea"/>
              </a:rPr>
              <a:t> 1，省科技厅关于组织开展2022年度湖北省科技创新券（主要是补给企业，也可以提前约定）</a:t>
            </a:r>
            <a:endParaRPr lang="zh-CN" altLang="en-US" sz="2400" dirty="0">
              <a:latin typeface="仿宋" panose="02010609060101010101" pitchFamily="49" charset="-122"/>
              <a:ea typeface="仿宋" panose="02010609060101010101" pitchFamily="49" charset="-122"/>
              <a:sym typeface="+mn-ea"/>
            </a:endParaRPr>
          </a:p>
          <a:p>
            <a:pPr algn="l">
              <a:lnSpc>
                <a:spcPct val="150000"/>
              </a:lnSpc>
            </a:pPr>
            <a:r>
              <a:rPr lang="zh-CN" altLang="en-US" sz="2400" dirty="0">
                <a:latin typeface="仿宋" panose="02010609060101010101" pitchFamily="49" charset="-122"/>
                <a:ea typeface="仿宋" panose="02010609060101010101" pitchFamily="49" charset="-122"/>
                <a:sym typeface="+mn-ea"/>
              </a:rPr>
              <a:t>去年我们组织各学院开会：机构入库</a:t>
            </a:r>
            <a:endParaRPr lang="zh-CN" altLang="en-US" sz="2400" dirty="0">
              <a:latin typeface="仿宋" panose="02010609060101010101" pitchFamily="49" charset="-122"/>
              <a:ea typeface="仿宋" panose="02010609060101010101" pitchFamily="49" charset="-122"/>
              <a:sym typeface="+mn-ea"/>
            </a:endParaRPr>
          </a:p>
          <a:p>
            <a:pPr algn="l">
              <a:lnSpc>
                <a:spcPct val="150000"/>
              </a:lnSpc>
            </a:pPr>
            <a:endParaRPr lang="zh-CN" altLang="en-US" sz="2400" dirty="0">
              <a:latin typeface="仿宋" panose="02010609060101010101" pitchFamily="49" charset="-122"/>
              <a:ea typeface="仿宋" panose="02010609060101010101" pitchFamily="49" charset="-122"/>
            </a:endParaRPr>
          </a:p>
          <a:p>
            <a:pPr algn="l">
              <a:lnSpc>
                <a:spcPct val="150000"/>
              </a:lnSpc>
            </a:pPr>
            <a:r>
              <a:rPr lang="zh-CN" altLang="en-US" sz="2400" dirty="0">
                <a:latin typeface="仿宋" panose="02010609060101010101" pitchFamily="49" charset="-122"/>
                <a:ea typeface="仿宋" panose="02010609060101010101" pitchFamily="49" charset="-122"/>
                <a:sym typeface="+mn-ea"/>
              </a:rPr>
              <a:t>  </a:t>
            </a:r>
            <a:endParaRPr lang="zh-CN" altLang="en-US" sz="2400" dirty="0">
              <a:latin typeface="仿宋" panose="02010609060101010101" pitchFamily="49" charset="-122"/>
              <a:ea typeface="仿宋" panose="02010609060101010101" pitchFamily="49" charset="-122"/>
            </a:endParaRPr>
          </a:p>
          <a:p>
            <a:endParaRPr lang="zh-CN" altLang="en-US"/>
          </a:p>
        </p:txBody>
      </p:sp>
      <p:pic>
        <p:nvPicPr>
          <p:cNvPr id="4" name="图片 3" descr="ST@F(()%794F0VS)S~4OV(M"/>
          <p:cNvPicPr>
            <a:picLocks noChangeAspect="1"/>
          </p:cNvPicPr>
          <p:nvPr>
            <p:custDataLst>
              <p:tags r:id="rId1"/>
            </p:custDataLst>
          </p:nvPr>
        </p:nvPicPr>
        <p:blipFill>
          <a:blip r:embed="rId2"/>
          <a:stretch>
            <a:fillRect/>
          </a:stretch>
        </p:blipFill>
        <p:spPr>
          <a:xfrm>
            <a:off x="316865" y="3934460"/>
            <a:ext cx="8423275" cy="239014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E5RGXZ1R[BY9CB$92JH38Y"/>
          <p:cNvPicPr>
            <a:picLocks noChangeAspect="1"/>
          </p:cNvPicPr>
          <p:nvPr>
            <p:custDataLst>
              <p:tags r:id="rId1"/>
            </p:custDataLst>
          </p:nvPr>
        </p:nvPicPr>
        <p:blipFill>
          <a:blip r:embed="rId2"/>
          <a:stretch>
            <a:fillRect/>
          </a:stretch>
        </p:blipFill>
        <p:spPr>
          <a:xfrm>
            <a:off x="0" y="1751965"/>
            <a:ext cx="9144000" cy="3353435"/>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dirty="0">
              <a:latin typeface="仿宋" panose="02010609060101010101" pitchFamily="49" charset="-122"/>
              <a:ea typeface="仿宋" panose="02010609060101010101" pitchFamily="49" charset="-122"/>
              <a:sym typeface="+mn-ea"/>
            </a:endParaRPr>
          </a:p>
          <a:p>
            <a:r>
              <a:rPr lang="zh-CN" altLang="en-US" dirty="0">
                <a:latin typeface="仿宋" panose="02010609060101010101" pitchFamily="49" charset="-122"/>
                <a:ea typeface="仿宋" panose="02010609060101010101" pitchFamily="49" charset="-122"/>
                <a:sym typeface="+mn-ea"/>
              </a:rPr>
              <a:t>2，黄石市科技局对于202</a:t>
            </a:r>
            <a:r>
              <a:rPr lang="en-US" altLang="zh-CN" dirty="0">
                <a:latin typeface="仿宋" panose="02010609060101010101" pitchFamily="49" charset="-122"/>
                <a:ea typeface="仿宋" panose="02010609060101010101" pitchFamily="49" charset="-122"/>
                <a:sym typeface="+mn-ea"/>
              </a:rPr>
              <a:t>1</a:t>
            </a:r>
            <a:r>
              <a:rPr lang="zh-CN" altLang="en-US" dirty="0">
                <a:latin typeface="仿宋" panose="02010609060101010101" pitchFamily="49" charset="-122"/>
                <a:ea typeface="仿宋" panose="02010609060101010101" pitchFamily="49" charset="-122"/>
                <a:sym typeface="+mn-ea"/>
              </a:rPr>
              <a:t>年黄石市内企业委托的技术开发和技术转让给与到账经费的15%补贴，黄石市下面县市区也有不同程度补贴（15%</a:t>
            </a:r>
            <a:r>
              <a:rPr lang="en-US" altLang="zh-CN" dirty="0">
                <a:latin typeface="仿宋" panose="02010609060101010101" pitchFamily="49" charset="-122"/>
                <a:ea typeface="仿宋" panose="02010609060101010101" pitchFamily="49" charset="-122"/>
                <a:sym typeface="+mn-ea"/>
              </a:rPr>
              <a:t>-30%</a:t>
            </a:r>
            <a:r>
              <a:rPr lang="zh-CN" altLang="en-US" dirty="0">
                <a:latin typeface="仿宋" panose="02010609060101010101" pitchFamily="49" charset="-122"/>
                <a:ea typeface="仿宋" panose="02010609060101010101" pitchFamily="49" charset="-122"/>
                <a:sym typeface="+mn-ea"/>
              </a:rPr>
              <a:t>）；（主要是针对企业）</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en-US" altLang="zh-CN" dirty="0">
                <a:sym typeface="+mn-ea"/>
              </a:rPr>
              <a:t>《</a:t>
            </a:r>
            <a:r>
              <a:rPr lang="zh-CN" altLang="en-US" dirty="0">
                <a:sym typeface="+mn-ea"/>
              </a:rPr>
              <a:t>中华人民共和国民法典</a:t>
            </a:r>
            <a:r>
              <a:rPr lang="en-US" altLang="zh-CN" dirty="0">
                <a:sym typeface="+mn-ea"/>
              </a:rPr>
              <a:t>》</a:t>
            </a:r>
            <a:endParaRPr lang="zh-CN" altLang="en-US" dirty="0"/>
          </a:p>
        </p:txBody>
      </p:sp>
      <p:sp>
        <p:nvSpPr>
          <p:cNvPr id="3" name="内容占位符 2"/>
          <p:cNvSpPr>
            <a:spLocks noGrp="1"/>
          </p:cNvSpPr>
          <p:nvPr>
            <p:ph idx="1"/>
          </p:nvPr>
        </p:nvSpPr>
        <p:spPr/>
        <p:txBody>
          <a:bodyPr>
            <a:noAutofit/>
          </a:bodyPr>
          <a:lstStyle/>
          <a:p>
            <a:r>
              <a:rPr lang="zh-CN" altLang="en-US" sz="2800" b="1" dirty="0">
                <a:latin typeface="仿宋" panose="02010609060101010101" pitchFamily="49" charset="-122"/>
                <a:ea typeface="仿宋" panose="02010609060101010101" pitchFamily="49" charset="-122"/>
              </a:rPr>
              <a:t>第二十章 </a:t>
            </a:r>
            <a:r>
              <a:rPr lang="zh-CN" altLang="en-US" sz="2800" dirty="0">
                <a:latin typeface="仿宋" panose="02010609060101010101" pitchFamily="49" charset="-122"/>
                <a:ea typeface="仿宋" panose="02010609060101010101" pitchFamily="49" charset="-122"/>
              </a:rPr>
              <a:t>技术合同</a:t>
            </a:r>
            <a:endParaRPr lang="zh-CN" altLang="en-US" sz="2800" dirty="0">
              <a:latin typeface="仿宋" panose="02010609060101010101" pitchFamily="49" charset="-122"/>
              <a:ea typeface="仿宋" panose="02010609060101010101" pitchFamily="49" charset="-122"/>
            </a:endParaRPr>
          </a:p>
          <a:p>
            <a:r>
              <a:rPr lang="zh-CN" altLang="en-US" sz="2800" b="1" dirty="0" smtClean="0">
                <a:latin typeface="仿宋" panose="02010609060101010101" pitchFamily="49" charset="-122"/>
                <a:ea typeface="仿宋" panose="02010609060101010101" pitchFamily="49" charset="-122"/>
              </a:rPr>
              <a:t>第一</a:t>
            </a:r>
            <a:r>
              <a:rPr lang="zh-CN" altLang="en-US" sz="2800" b="1" dirty="0">
                <a:latin typeface="仿宋" panose="02010609060101010101" pitchFamily="49" charset="-122"/>
                <a:ea typeface="仿宋" panose="02010609060101010101" pitchFamily="49" charset="-122"/>
              </a:rPr>
              <a:t>节 </a:t>
            </a:r>
            <a:r>
              <a:rPr lang="zh-CN" altLang="en-US" sz="2800" dirty="0">
                <a:latin typeface="仿宋" panose="02010609060101010101" pitchFamily="49" charset="-122"/>
                <a:ea typeface="仿宋" panose="02010609060101010101" pitchFamily="49" charset="-122"/>
              </a:rPr>
              <a:t>一般规定</a:t>
            </a:r>
            <a:endParaRPr lang="zh-CN" altLang="en-US" sz="2800" dirty="0">
              <a:latin typeface="仿宋" panose="02010609060101010101" pitchFamily="49" charset="-122"/>
              <a:ea typeface="仿宋" panose="02010609060101010101" pitchFamily="49" charset="-122"/>
            </a:endParaRPr>
          </a:p>
          <a:p>
            <a:r>
              <a:rPr lang="zh-CN" altLang="en-US" sz="2800" b="1" dirty="0" smtClean="0">
                <a:latin typeface="仿宋" panose="02010609060101010101" pitchFamily="49" charset="-122"/>
                <a:ea typeface="仿宋" panose="02010609060101010101" pitchFamily="49" charset="-122"/>
              </a:rPr>
              <a:t>第八百四十三</a:t>
            </a:r>
            <a:r>
              <a:rPr lang="zh-CN" altLang="en-US" sz="2800" b="1" dirty="0" smtClean="0">
                <a:latin typeface="仿宋" panose="02010609060101010101" pitchFamily="49" charset="-122"/>
                <a:ea typeface="仿宋" panose="02010609060101010101" pitchFamily="49" charset="-122"/>
              </a:rPr>
              <a:t>条：</a:t>
            </a:r>
            <a:r>
              <a:rPr lang="zh-CN" altLang="en-US" sz="2800" dirty="0" smtClean="0">
                <a:latin typeface="仿宋" panose="02010609060101010101" pitchFamily="49" charset="-122"/>
                <a:ea typeface="仿宋" panose="02010609060101010101" pitchFamily="49" charset="-122"/>
              </a:rPr>
              <a:t>技术</a:t>
            </a:r>
            <a:r>
              <a:rPr lang="zh-CN" altLang="en-US" sz="2800" dirty="0">
                <a:latin typeface="仿宋" panose="02010609060101010101" pitchFamily="49" charset="-122"/>
                <a:ea typeface="仿宋" panose="02010609060101010101" pitchFamily="49" charset="-122"/>
              </a:rPr>
              <a:t>合同是当事人就技术开发、转让、许可、咨询或者服务订立的确立相互之间权利和义务的合同。</a:t>
            </a:r>
            <a:endParaRPr lang="zh-CN" altLang="en-US" sz="2800" dirty="0">
              <a:latin typeface="仿宋" panose="02010609060101010101" pitchFamily="49" charset="-122"/>
              <a:ea typeface="仿宋" panose="02010609060101010101" pitchFamily="49" charset="-122"/>
            </a:endParaRPr>
          </a:p>
          <a:p>
            <a:r>
              <a:rPr lang="zh-CN" altLang="en-US" sz="2800" b="1" dirty="0" smtClean="0">
                <a:latin typeface="仿宋" panose="02010609060101010101" pitchFamily="49" charset="-122"/>
                <a:ea typeface="仿宋" panose="02010609060101010101" pitchFamily="49" charset="-122"/>
              </a:rPr>
              <a:t>第八百四十四</a:t>
            </a:r>
            <a:r>
              <a:rPr lang="zh-CN" altLang="en-US" sz="2800" b="1" dirty="0" smtClean="0">
                <a:latin typeface="仿宋" panose="02010609060101010101" pitchFamily="49" charset="-122"/>
                <a:ea typeface="仿宋" panose="02010609060101010101" pitchFamily="49" charset="-122"/>
              </a:rPr>
              <a:t>条：</a:t>
            </a:r>
            <a:r>
              <a:rPr lang="zh-CN" altLang="en-US" sz="2800" dirty="0" smtClean="0">
                <a:latin typeface="仿宋" panose="02010609060101010101" pitchFamily="49" charset="-122"/>
                <a:ea typeface="仿宋" panose="02010609060101010101" pitchFamily="49" charset="-122"/>
              </a:rPr>
              <a:t>订立</a:t>
            </a:r>
            <a:r>
              <a:rPr lang="zh-CN" altLang="en-US" sz="2800" dirty="0">
                <a:latin typeface="仿宋" panose="02010609060101010101" pitchFamily="49" charset="-122"/>
                <a:ea typeface="仿宋" panose="02010609060101010101" pitchFamily="49" charset="-122"/>
              </a:rPr>
              <a:t>技术合同，应当有利于知识产权的保护和科学技术的进步，促进科学技术成果的研发、转化、应用和推广。</a:t>
            </a:r>
            <a:endParaRPr lang="zh-CN" altLang="en-US" sz="2800"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招投标项目审核</a:t>
            </a:r>
            <a:endParaRPr lang="zh-CN" altLang="en-US"/>
          </a:p>
        </p:txBody>
      </p:sp>
      <p:sp>
        <p:nvSpPr>
          <p:cNvPr id="3" name="内容占位符 2"/>
          <p:cNvSpPr>
            <a:spLocks noGrp="1"/>
          </p:cNvSpPr>
          <p:nvPr>
            <p:ph idx="1"/>
          </p:nvPr>
        </p:nvSpPr>
        <p:spPr/>
        <p:txBody>
          <a:bodyPr/>
          <a:p>
            <a:pPr algn="l"/>
            <a:endParaRPr lang="zh-CN" altLang="en-US" dirty="0">
              <a:latin typeface="仿宋" panose="02010609060101010101" pitchFamily="49" charset="-122"/>
              <a:ea typeface="仿宋" panose="02010609060101010101" pitchFamily="49" charset="-122"/>
            </a:endParaRPr>
          </a:p>
          <a:p>
            <a:pPr algn="l"/>
            <a:endParaRPr lang="zh-CN" altLang="en-US" dirty="0">
              <a:latin typeface="仿宋" panose="02010609060101010101" pitchFamily="49" charset="-122"/>
              <a:ea typeface="仿宋" panose="02010609060101010101" pitchFamily="49" charset="-122"/>
            </a:endParaRPr>
          </a:p>
          <a:p>
            <a:pPr algn="l"/>
            <a:r>
              <a:rPr lang="zh-CN" altLang="en-US" dirty="0">
                <a:latin typeface="仿宋" panose="02010609060101010101" pitchFamily="49" charset="-122"/>
                <a:ea typeface="仿宋" panose="02010609060101010101" pitchFamily="49" charset="-122"/>
              </a:rPr>
              <a:t>1.项目负责人凭磋商性文件到科发院307审核后，凭用印申请（</a:t>
            </a:r>
            <a:r>
              <a:rPr lang="en-US" altLang="zh-CN" dirty="0">
                <a:latin typeface="仿宋" panose="02010609060101010101" pitchFamily="49" charset="-122"/>
                <a:ea typeface="仿宋" panose="02010609060101010101" pitchFamily="49" charset="-122"/>
              </a:rPr>
              <a:t>OA</a:t>
            </a:r>
            <a:r>
              <a:rPr lang="zh-CN" altLang="en-US" dirty="0">
                <a:latin typeface="仿宋" panose="02010609060101010101" pitchFamily="49" charset="-122"/>
                <a:ea typeface="仿宋" panose="02010609060101010101" pitchFamily="49" charset="-122"/>
              </a:rPr>
              <a:t>系统）到502领取加盖公章法人证书、法人身份证复印件和法人委托书办理招投标项目所需要前期材料。</a:t>
            </a:r>
            <a:endParaRPr lang="zh-CN" altLang="en-US" dirty="0">
              <a:latin typeface="仿宋" panose="02010609060101010101" pitchFamily="49" charset="-122"/>
              <a:ea typeface="仿宋" panose="02010609060101010101" pitchFamily="49" charset="-122"/>
            </a:endParaRPr>
          </a:p>
          <a:p>
            <a:pPr algn="l"/>
            <a:r>
              <a:rPr lang="zh-CN" altLang="en-US" dirty="0">
                <a:latin typeface="仿宋" panose="02010609060101010101" pitchFamily="49" charset="-122"/>
                <a:ea typeface="仿宋" panose="02010609060101010101" pitchFamily="49" charset="-122"/>
              </a:rPr>
              <a:t>2.中标后，合同签订及请款结题照旧。</a:t>
            </a:r>
            <a:endParaRPr lang="zh-CN" altLang="en-US" dirty="0">
              <a:latin typeface="仿宋" panose="02010609060101010101" pitchFamily="49" charset="-122"/>
              <a:ea typeface="仿宋" panose="02010609060101010101" pitchFamily="49"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科技奖和产学研合作奖</a:t>
            </a:r>
            <a:endParaRPr lang="zh-CN" altLang="en-US"/>
          </a:p>
        </p:txBody>
      </p:sp>
      <p:sp>
        <p:nvSpPr>
          <p:cNvPr id="3" name="内容占位符 2"/>
          <p:cNvSpPr>
            <a:spLocks noGrp="1"/>
          </p:cNvSpPr>
          <p:nvPr>
            <p:ph idx="1"/>
          </p:nvPr>
        </p:nvSpPr>
        <p:spPr/>
        <p:txBody>
          <a:bodyPr/>
          <a:p>
            <a:r>
              <a:rPr lang="zh-CN" altLang="en-US"/>
              <a:t>一、湖北省（其他省）科技奖</a:t>
            </a:r>
            <a:endParaRPr lang="zh-CN" altLang="en-US"/>
          </a:p>
          <a:p>
            <a:r>
              <a:rPr lang="zh-CN" altLang="en-US"/>
              <a:t>二、产学研合作奖</a:t>
            </a:r>
            <a:endParaRPr lang="zh-CN"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marL="274320" indent="-274320" algn="l">
              <a:spcBef>
                <a:spcPct val="20000"/>
              </a:spcBef>
              <a:buClr>
                <a:schemeClr val="accent3"/>
              </a:buClr>
              <a:buSzPct val="95000"/>
              <a:buFont typeface="Wingdings 2" panose="05020102010507070707"/>
              <a:buChar char=""/>
            </a:pPr>
            <a:r>
              <a:rPr lang="zh-CN" altLang="en-US" sz="5400" dirty="0">
                <a:solidFill>
                  <a:schemeClr val="tx1"/>
                </a:solidFill>
                <a:latin typeface="仿宋" panose="02010609060101010101" pitchFamily="49" charset="-122"/>
                <a:ea typeface="仿宋" panose="02010609060101010101" pitchFamily="49" charset="-122"/>
                <a:cs typeface="+mn-cs"/>
              </a:rPr>
              <a:t>揭榜制项目</a:t>
            </a:r>
            <a:endParaRPr lang="zh-CN" altLang="en-US" sz="5400" dirty="0">
              <a:solidFill>
                <a:schemeClr val="tx1"/>
              </a:solidFill>
              <a:latin typeface="仿宋" panose="02010609060101010101" pitchFamily="49" charset="-122"/>
              <a:ea typeface="仿宋" panose="02010609060101010101" pitchFamily="49" charset="-122"/>
              <a:cs typeface="+mn-cs"/>
            </a:endParaRPr>
          </a:p>
        </p:txBody>
      </p:sp>
      <p:pic>
        <p:nvPicPr>
          <p:cNvPr id="4" name="内容占位符 3"/>
          <p:cNvPicPr>
            <a:picLocks noChangeAspect="1"/>
          </p:cNvPicPr>
          <p:nvPr>
            <p:ph idx="1"/>
          </p:nvPr>
        </p:nvPicPr>
        <p:blipFill>
          <a:blip r:embed="rId1"/>
          <a:stretch>
            <a:fillRect/>
          </a:stretch>
        </p:blipFill>
        <p:spPr>
          <a:xfrm>
            <a:off x="742315" y="2729230"/>
            <a:ext cx="7658100" cy="2800350"/>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algn="l"/>
            <a:r>
              <a:rPr lang="zh-CN" altLang="en-US" dirty="0">
                <a:latin typeface="仿宋" panose="02010609060101010101" pitchFamily="49" charset="-122"/>
                <a:ea typeface="仿宋" panose="02010609060101010101" pitchFamily="49" charset="-122"/>
              </a:rPr>
              <a:t>一、一般与企业有紧密的产学研合作关系；</a:t>
            </a:r>
            <a:endParaRPr lang="zh-CN" altLang="en-US" dirty="0">
              <a:latin typeface="仿宋" panose="02010609060101010101" pitchFamily="49" charset="-122"/>
              <a:ea typeface="仿宋" panose="02010609060101010101" pitchFamily="49" charset="-122"/>
            </a:endParaRPr>
          </a:p>
          <a:p>
            <a:pPr algn="l"/>
            <a:endParaRPr lang="zh-CN" altLang="en-US" dirty="0">
              <a:latin typeface="仿宋" panose="02010609060101010101" pitchFamily="49" charset="-122"/>
              <a:ea typeface="仿宋" panose="02010609060101010101" pitchFamily="49" charset="-122"/>
            </a:endParaRPr>
          </a:p>
          <a:p>
            <a:pPr algn="l"/>
            <a:r>
              <a:rPr lang="zh-CN" altLang="en-US" dirty="0">
                <a:latin typeface="仿宋" panose="02010609060101010101" pitchFamily="49" charset="-122"/>
                <a:ea typeface="仿宋" panose="02010609060101010101" pitchFamily="49" charset="-122"/>
              </a:rPr>
              <a:t>二、每年年初与企业确认，可以协助企业完成揭榜制项目需求信息，由企业在规定的时间内提交；</a:t>
            </a:r>
            <a:endParaRPr lang="zh-CN" altLang="en-US" dirty="0">
              <a:latin typeface="仿宋" panose="02010609060101010101" pitchFamily="49" charset="-122"/>
              <a:ea typeface="仿宋" panose="02010609060101010101" pitchFamily="49" charset="-122"/>
            </a:endParaRPr>
          </a:p>
          <a:p>
            <a:pPr algn="l"/>
            <a:endParaRPr lang="zh-CN" altLang="en-US" dirty="0">
              <a:latin typeface="仿宋" panose="02010609060101010101" pitchFamily="49" charset="-122"/>
              <a:ea typeface="仿宋" panose="02010609060101010101" pitchFamily="49" charset="-122"/>
            </a:endParaRPr>
          </a:p>
          <a:p>
            <a:pPr algn="l"/>
            <a:r>
              <a:rPr lang="zh-CN" altLang="en-US" dirty="0">
                <a:latin typeface="仿宋" panose="02010609060101010101" pitchFamily="49" charset="-122"/>
                <a:ea typeface="仿宋" panose="02010609060101010101" pitchFamily="49" charset="-122"/>
              </a:rPr>
              <a:t>三、揭榜制项目发榜后，校企双方进行对接，提供项目可行性方案、技术合同（技术合同内的项目名称应与发榜的项目名称一致）、首期拨款凭证等信息。</a:t>
            </a:r>
            <a:endParaRPr lang="zh-CN" altLang="en-US" dirty="0">
              <a:latin typeface="仿宋" panose="02010609060101010101" pitchFamily="49" charset="-122"/>
              <a:ea typeface="仿宋" panose="02010609060101010101" pitchFamily="49"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algn="l"/>
            <a:r>
              <a:rPr lang="zh-CN" altLang="en-US" dirty="0">
                <a:latin typeface="仿宋" panose="02010609060101010101" pitchFamily="49" charset="-122"/>
                <a:ea typeface="仿宋" panose="02010609060101010101" pitchFamily="49" charset="-122"/>
              </a:rPr>
              <a:t>四、市科技局组织专家评审后，最终确认揭榜制项目。</a:t>
            </a:r>
            <a:endParaRPr lang="zh-CN" altLang="en-US" dirty="0">
              <a:latin typeface="仿宋" panose="02010609060101010101" pitchFamily="49" charset="-122"/>
              <a:ea typeface="仿宋" panose="02010609060101010101" pitchFamily="49" charset="-122"/>
            </a:endParaRPr>
          </a:p>
          <a:p>
            <a:pPr algn="l"/>
            <a:endParaRPr lang="zh-CN" altLang="en-US" dirty="0">
              <a:latin typeface="仿宋" panose="02010609060101010101" pitchFamily="49" charset="-122"/>
              <a:ea typeface="仿宋" panose="02010609060101010101" pitchFamily="49" charset="-122"/>
            </a:endParaRPr>
          </a:p>
          <a:p>
            <a:pPr algn="l"/>
            <a:endParaRPr lang="zh-CN" altLang="en-US" dirty="0">
              <a:latin typeface="仿宋" panose="02010609060101010101" pitchFamily="49" charset="-122"/>
              <a:ea typeface="仿宋" panose="02010609060101010101" pitchFamily="49" charset="-122"/>
            </a:endParaRPr>
          </a:p>
          <a:p>
            <a:pPr algn="l"/>
            <a:r>
              <a:rPr lang="en-US" altLang="zh-CN" dirty="0">
                <a:latin typeface="仿宋" panose="02010609060101010101" pitchFamily="49" charset="-122"/>
                <a:ea typeface="仿宋" panose="02010609060101010101" pitchFamily="49" charset="-122"/>
              </a:rPr>
              <a:t>    </a:t>
            </a:r>
            <a:r>
              <a:rPr lang="zh-CN" altLang="en-US" dirty="0">
                <a:latin typeface="仿宋" panose="02010609060101010101" pitchFamily="49" charset="-122"/>
                <a:ea typeface="仿宋" panose="02010609060101010101" pitchFamily="49" charset="-122"/>
              </a:rPr>
              <a:t>黄石市2023年第一次开始揭榜制项目，湖北省一直有揭榜制项目，我校2023年获批1项，2024年有望获批4项。</a:t>
            </a:r>
            <a:endParaRPr lang="zh-CN" altLang="en-US" dirty="0">
              <a:latin typeface="仿宋" panose="02010609060101010101" pitchFamily="49" charset="-122"/>
              <a:ea typeface="仿宋" panose="02010609060101010101" pitchFamily="49" charset="-122"/>
            </a:endParaRPr>
          </a:p>
          <a:p>
            <a:endParaRPr lang="zh-CN"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solidFill>
                <a:srgbClr val="FF0000"/>
              </a:solidFill>
              <a:highlight>
                <a:srgbClr val="FFFF00"/>
              </a:highlight>
            </a:endParaRPr>
          </a:p>
        </p:txBody>
      </p:sp>
      <p:pic>
        <p:nvPicPr>
          <p:cNvPr id="4" name="图片 3"/>
          <p:cNvPicPr>
            <a:picLocks noChangeAspect="1"/>
          </p:cNvPicPr>
          <p:nvPr/>
        </p:nvPicPr>
        <p:blipFill>
          <a:blip r:embed="rId1"/>
          <a:stretch>
            <a:fillRect/>
          </a:stretch>
        </p:blipFill>
        <p:spPr>
          <a:xfrm>
            <a:off x="1475740" y="404495"/>
            <a:ext cx="6143625" cy="5924550"/>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5400" dirty="0">
                <a:solidFill>
                  <a:schemeClr val="tx1"/>
                </a:solidFill>
                <a:latin typeface="仿宋" panose="02010609060101010101" pitchFamily="49" charset="-122"/>
                <a:ea typeface="仿宋" panose="02010609060101010101" pitchFamily="49" charset="-122"/>
                <a:cs typeface="+mn-cs"/>
              </a:rPr>
              <a:t>挂职锻炼</a:t>
            </a:r>
            <a:endParaRPr lang="zh-CN" altLang="en-US"/>
          </a:p>
        </p:txBody>
      </p:sp>
      <p:sp>
        <p:nvSpPr>
          <p:cNvPr id="3" name="内容占位符 2"/>
          <p:cNvSpPr>
            <a:spLocks noGrp="1"/>
          </p:cNvSpPr>
          <p:nvPr>
            <p:ph idx="1"/>
          </p:nvPr>
        </p:nvSpPr>
        <p:spPr/>
        <p:txBody>
          <a:bodyPr>
            <a:normAutofit fontScale="50000"/>
          </a:bodyPr>
          <a:p>
            <a:pPr marL="0" algn="l">
              <a:buClrTx/>
              <a:buSzTx/>
              <a:buFontTx/>
              <a:buNone/>
            </a:pPr>
            <a:r>
              <a:rPr lang="zh-CN" altLang="en-US" sz="6400" b="1" dirty="0">
                <a:ln>
                  <a:noFill/>
                </a:ln>
                <a:solidFill>
                  <a:srgbClr val="FF0000"/>
                </a:solidFill>
                <a:effectLst/>
                <a:latin typeface="仿宋" panose="02010609060101010101" pitchFamily="49" charset="-122"/>
                <a:ea typeface="仿宋" panose="02010609060101010101" pitchFamily="49" charset="-122"/>
              </a:rPr>
              <a:t>一，省级科技副总。</a:t>
            </a:r>
            <a:endParaRPr lang="zh-CN" altLang="en-US" sz="6400" b="1" dirty="0">
              <a:ln>
                <a:noFill/>
              </a:ln>
              <a:solidFill>
                <a:srgbClr val="FF0000"/>
              </a:solidFill>
              <a:effectLst/>
              <a:latin typeface="仿宋" panose="02010609060101010101" pitchFamily="49" charset="-122"/>
              <a:ea typeface="仿宋" panose="02010609060101010101" pitchFamily="49" charset="-122"/>
            </a:endParaRPr>
          </a:p>
          <a:p>
            <a:pPr marL="0" algn="l">
              <a:buClrTx/>
              <a:buSzTx/>
              <a:buFontTx/>
              <a:buNone/>
            </a:pPr>
            <a:r>
              <a:rPr lang="zh-CN" altLang="en-US" sz="5400" dirty="0">
                <a:ln>
                  <a:noFill/>
                </a:ln>
                <a:effectLst/>
                <a:latin typeface="仿宋" panose="02010609060101010101" pitchFamily="49" charset="-122"/>
                <a:ea typeface="仿宋" panose="02010609060101010101" pitchFamily="49" charset="-122"/>
              </a:rPr>
              <a:t>    每年3月由地市州经信局组织企业申报，一般可以与合作企业提前联系且填写对接专家。</a:t>
            </a:r>
            <a:endParaRPr lang="zh-CN" altLang="en-US" sz="5400" dirty="0">
              <a:ln>
                <a:noFill/>
              </a:ln>
              <a:effectLst/>
              <a:latin typeface="仿宋" panose="02010609060101010101" pitchFamily="49" charset="-122"/>
              <a:ea typeface="仿宋" panose="02010609060101010101" pitchFamily="49" charset="-122"/>
            </a:endParaRPr>
          </a:p>
          <a:p>
            <a:pPr marL="0" algn="l">
              <a:buClrTx/>
              <a:buSzTx/>
              <a:buFontTx/>
              <a:buNone/>
            </a:pPr>
            <a:r>
              <a:rPr lang="zh-CN" altLang="en-US" sz="5400" dirty="0">
                <a:ln>
                  <a:noFill/>
                </a:ln>
                <a:effectLst/>
                <a:latin typeface="仿宋" panose="02010609060101010101" pitchFamily="49" charset="-122"/>
                <a:ea typeface="仿宋" panose="02010609060101010101" pitchFamily="49" charset="-122"/>
              </a:rPr>
              <a:t>    每年4月由省经信厅发学校将对接专家信息确认推荐到省里。</a:t>
            </a:r>
            <a:endParaRPr lang="zh-CN" altLang="en-US" sz="5400" dirty="0">
              <a:ln>
                <a:noFill/>
              </a:ln>
              <a:effectLst/>
              <a:latin typeface="仿宋" panose="02010609060101010101" pitchFamily="49" charset="-122"/>
              <a:ea typeface="仿宋" panose="02010609060101010101" pitchFamily="49" charset="-122"/>
            </a:endParaRPr>
          </a:p>
          <a:p>
            <a:pPr marL="0" algn="l">
              <a:buClrTx/>
              <a:buSzTx/>
              <a:buFontTx/>
              <a:buNone/>
            </a:pPr>
            <a:r>
              <a:rPr lang="zh-CN" altLang="en-US" sz="5400" dirty="0">
                <a:ln>
                  <a:noFill/>
                </a:ln>
                <a:effectLst/>
                <a:latin typeface="仿宋" panose="02010609060101010101" pitchFamily="49" charset="-122"/>
                <a:ea typeface="仿宋" panose="02010609060101010101" pitchFamily="49" charset="-122"/>
              </a:rPr>
              <a:t>    每年6月省经信厅下文，遴选上的省级科技副总要签署四方协议，6月底正式派驻企业。</a:t>
            </a:r>
            <a:endParaRPr lang="zh-CN" altLang="en-US" sz="5400" dirty="0">
              <a:ln>
                <a:noFill/>
              </a:ln>
              <a:effectLst/>
              <a:latin typeface="仿宋" panose="02010609060101010101" pitchFamily="49" charset="-122"/>
              <a:ea typeface="仿宋" panose="02010609060101010101" pitchFamily="49" charset="-122"/>
            </a:endParaRPr>
          </a:p>
          <a:p>
            <a:r>
              <a:rPr lang="en-US" altLang="zh-CN"/>
              <a:t>  </a:t>
            </a:r>
            <a:endParaRPr lang="en-US" altLang="zh-CN"/>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a:bodyPr>
          <a:p>
            <a:pPr marL="0" algn="l">
              <a:buClrTx/>
              <a:buSzTx/>
              <a:buFontTx/>
              <a:buNone/>
            </a:pPr>
            <a:r>
              <a:rPr lang="zh-CN" altLang="en-US" sz="3200" b="1" dirty="0">
                <a:ln>
                  <a:noFill/>
                </a:ln>
                <a:solidFill>
                  <a:srgbClr val="FF0000"/>
                </a:solidFill>
                <a:effectLst/>
                <a:latin typeface="仿宋" panose="02010609060101010101" pitchFamily="49" charset="-122"/>
                <a:ea typeface="仿宋" panose="02010609060101010101" pitchFamily="49" charset="-122"/>
              </a:rPr>
              <a:t>二、院士专家企业行</a:t>
            </a:r>
            <a:endParaRPr lang="zh-CN" altLang="en-US" sz="3200" b="1" dirty="0">
              <a:ln>
                <a:noFill/>
              </a:ln>
              <a:solidFill>
                <a:srgbClr val="FF0000"/>
              </a:solidFill>
              <a:effectLst/>
              <a:latin typeface="仿宋" panose="02010609060101010101" pitchFamily="49" charset="-122"/>
              <a:ea typeface="仿宋" panose="02010609060101010101" pitchFamily="49" charset="-122"/>
            </a:endParaRPr>
          </a:p>
          <a:p>
            <a:pPr marL="0" algn="l">
              <a:buClrTx/>
              <a:buSzTx/>
              <a:buFontTx/>
              <a:buNone/>
            </a:pPr>
            <a:r>
              <a:rPr lang="en-US" altLang="zh-CN"/>
              <a:t>       </a:t>
            </a:r>
            <a:r>
              <a:rPr lang="zh-CN" altLang="en-US" dirty="0">
                <a:ln>
                  <a:noFill/>
                </a:ln>
                <a:effectLst/>
                <a:latin typeface="仿宋" panose="02010609060101010101" pitchFamily="49" charset="-122"/>
                <a:ea typeface="仿宋" panose="02010609060101010101" pitchFamily="49" charset="-122"/>
                <a:sym typeface="+mn-ea"/>
              </a:rPr>
              <a:t>每年3月由地市州人社局组织企业申报，一般可以与合作企业提前联系且填写对接专家。</a:t>
            </a:r>
            <a:endParaRPr lang="zh-CN" altLang="en-US" dirty="0">
              <a:ln>
                <a:noFill/>
              </a:ln>
              <a:effectLst/>
              <a:latin typeface="仿宋" panose="02010609060101010101" pitchFamily="49" charset="-122"/>
              <a:ea typeface="仿宋" panose="02010609060101010101" pitchFamily="49" charset="-122"/>
            </a:endParaRPr>
          </a:p>
          <a:p>
            <a:pPr marL="0" algn="l">
              <a:buClrTx/>
              <a:buSzTx/>
              <a:buFontTx/>
              <a:buNone/>
            </a:pPr>
            <a:r>
              <a:rPr lang="zh-CN" altLang="en-US" dirty="0">
                <a:ln>
                  <a:noFill/>
                </a:ln>
                <a:effectLst/>
                <a:latin typeface="仿宋" panose="02010609060101010101" pitchFamily="49" charset="-122"/>
                <a:ea typeface="仿宋" panose="02010609060101010101" pitchFamily="49" charset="-122"/>
                <a:sym typeface="+mn-ea"/>
              </a:rPr>
              <a:t>    每年4月由省人社厅发学校将对接专家信息确认推荐到省里。</a:t>
            </a:r>
            <a:endParaRPr lang="zh-CN" altLang="en-US" dirty="0">
              <a:ln>
                <a:noFill/>
              </a:ln>
              <a:effectLst/>
              <a:latin typeface="仿宋" panose="02010609060101010101" pitchFamily="49" charset="-122"/>
              <a:ea typeface="仿宋" panose="02010609060101010101" pitchFamily="49" charset="-122"/>
            </a:endParaRPr>
          </a:p>
          <a:p>
            <a:pPr marL="0" algn="l">
              <a:buClrTx/>
              <a:buSzTx/>
              <a:buFontTx/>
              <a:buNone/>
            </a:pPr>
            <a:r>
              <a:rPr lang="zh-CN" altLang="en-US" dirty="0">
                <a:ln>
                  <a:noFill/>
                </a:ln>
                <a:effectLst/>
                <a:latin typeface="仿宋" panose="02010609060101010101" pitchFamily="49" charset="-122"/>
                <a:ea typeface="仿宋" panose="02010609060101010101" pitchFamily="49" charset="-122"/>
                <a:sym typeface="+mn-ea"/>
              </a:rPr>
              <a:t>    每年6月省人社厅下文，遴选上的专家要签署四方协议，6月底正式派驻企业。</a:t>
            </a:r>
            <a:endParaRPr lang="zh-CN" alt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lnSpcReduction="10000"/>
          </a:bodyPr>
          <a:p>
            <a:pPr marL="0" algn="l">
              <a:buClrTx/>
              <a:buSzTx/>
              <a:buFontTx/>
              <a:buNone/>
            </a:pPr>
            <a:r>
              <a:rPr lang="zh-CN" altLang="en-US" b="1" dirty="0">
                <a:ln>
                  <a:noFill/>
                </a:ln>
                <a:solidFill>
                  <a:srgbClr val="FF0000"/>
                </a:solidFill>
                <a:effectLst/>
                <a:latin typeface="仿宋" panose="02010609060101010101" pitchFamily="49" charset="-122"/>
                <a:ea typeface="仿宋" panose="02010609060101010101" pitchFamily="49" charset="-122"/>
                <a:sym typeface="+mn-ea"/>
              </a:rPr>
              <a:t>二、省级科技特派员、“三区”科技人才需求</a:t>
            </a:r>
            <a:endParaRPr lang="zh-CN" altLang="en-US" b="1" dirty="0">
              <a:ln>
                <a:noFill/>
              </a:ln>
              <a:solidFill>
                <a:srgbClr val="FF0000"/>
              </a:solidFill>
              <a:effectLst/>
              <a:latin typeface="仿宋" panose="02010609060101010101" pitchFamily="49" charset="-122"/>
              <a:ea typeface="仿宋" panose="02010609060101010101" pitchFamily="49" charset="-122"/>
              <a:sym typeface="+mn-ea"/>
            </a:endParaRPr>
          </a:p>
          <a:p>
            <a:pPr marL="0" algn="l">
              <a:buClrTx/>
              <a:buSzTx/>
              <a:buFontTx/>
              <a:buNone/>
            </a:pPr>
            <a:r>
              <a:rPr lang="en-US" altLang="zh-CN">
                <a:sym typeface="+mn-ea"/>
              </a:rPr>
              <a:t>       </a:t>
            </a:r>
            <a:r>
              <a:rPr lang="zh-CN" altLang="en-US" dirty="0">
                <a:ln>
                  <a:noFill/>
                </a:ln>
                <a:effectLst/>
                <a:latin typeface="仿宋" panose="02010609060101010101" pitchFamily="49" charset="-122"/>
                <a:ea typeface="仿宋" panose="02010609060101010101" pitchFamily="49" charset="-122"/>
                <a:sym typeface="+mn-ea"/>
              </a:rPr>
              <a:t>每年</a:t>
            </a:r>
            <a:r>
              <a:rPr lang="zh-CN" dirty="0">
                <a:ln>
                  <a:noFill/>
                </a:ln>
                <a:effectLst/>
                <a:latin typeface="仿宋" panose="02010609060101010101" pitchFamily="49" charset="-122"/>
                <a:ea typeface="仿宋" panose="02010609060101010101" pitchFamily="49" charset="-122"/>
                <a:sym typeface="+mn-ea"/>
              </a:rPr>
              <a:t>年初</a:t>
            </a:r>
            <a:r>
              <a:rPr lang="zh-CN" altLang="en-US" dirty="0">
                <a:ln>
                  <a:noFill/>
                </a:ln>
                <a:effectLst/>
                <a:latin typeface="仿宋" panose="02010609060101010101" pitchFamily="49" charset="-122"/>
                <a:ea typeface="仿宋" panose="02010609060101010101" pitchFamily="49" charset="-122"/>
                <a:sym typeface="+mn-ea"/>
              </a:rPr>
              <a:t>由省科技厅组织经市（州）科技管理部门组织征集和推荐信息发布。</a:t>
            </a:r>
            <a:endParaRPr lang="zh-CN" altLang="en-US" dirty="0">
              <a:ln>
                <a:noFill/>
              </a:ln>
              <a:effectLst/>
              <a:latin typeface="仿宋" panose="02010609060101010101" pitchFamily="49" charset="-122"/>
              <a:ea typeface="仿宋" panose="02010609060101010101" pitchFamily="49" charset="-122"/>
            </a:endParaRPr>
          </a:p>
          <a:p>
            <a:pPr marL="0" algn="l">
              <a:buClrTx/>
              <a:buSzTx/>
              <a:buFontTx/>
              <a:buNone/>
            </a:pPr>
            <a:r>
              <a:rPr lang="zh-CN" altLang="en-US" dirty="0">
                <a:ln>
                  <a:noFill/>
                </a:ln>
                <a:effectLst/>
                <a:latin typeface="仿宋" panose="02010609060101010101" pitchFamily="49" charset="-122"/>
                <a:ea typeface="仿宋" panose="02010609060101010101" pitchFamily="49" charset="-122"/>
                <a:sym typeface="+mn-ea"/>
              </a:rPr>
              <a:t>    每年4月由省科技厅发布通知让有揭榜意向的科技人员登录湖北省科技厅官方网站（https://kjt.hubei.gov.cn），进入湖北省科技厅办事服务页面，针对科技特派员和“三区”科技人才需求填写申请信息，完成网上揭榜。。</a:t>
            </a:r>
            <a:endParaRPr lang="zh-CN" altLang="en-US" dirty="0">
              <a:ln>
                <a:noFill/>
              </a:ln>
              <a:effectLst/>
              <a:latin typeface="仿宋" panose="02010609060101010101" pitchFamily="49" charset="-122"/>
              <a:ea typeface="仿宋" panose="02010609060101010101" pitchFamily="49" charset="-122"/>
            </a:endParaRPr>
          </a:p>
          <a:p>
            <a:pPr marL="0" algn="l">
              <a:buClrTx/>
              <a:buSzTx/>
              <a:buFontTx/>
              <a:buNone/>
            </a:pPr>
            <a:r>
              <a:rPr lang="zh-CN" altLang="en-US" dirty="0">
                <a:ln>
                  <a:noFill/>
                </a:ln>
                <a:effectLst/>
                <a:latin typeface="仿宋" panose="02010609060101010101" pitchFamily="49" charset="-122"/>
                <a:ea typeface="仿宋" panose="02010609060101010101" pitchFamily="49" charset="-122"/>
                <a:sym typeface="+mn-ea"/>
              </a:rPr>
              <a:t>    每年6月省科技厅下文，遴选上的专家正式派驻企业。</a:t>
            </a:r>
            <a:endParaRPr lang="zh-CN" altLang="en-US"/>
          </a:p>
          <a:p>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457200" y="1748155"/>
            <a:ext cx="8229600" cy="4576445"/>
          </a:xfrm>
        </p:spPr>
        <p:txBody>
          <a:bodyPr>
            <a:normAutofit fontScale="90000" lnSpcReduction="10000"/>
          </a:bodyPr>
          <a:p>
            <a:pPr marL="0" algn="l">
              <a:buClrTx/>
              <a:buSzTx/>
              <a:buFontTx/>
              <a:buNone/>
            </a:pPr>
            <a:r>
              <a:rPr lang="zh-CN" altLang="en-US" sz="3200" b="1" dirty="0">
                <a:ln>
                  <a:noFill/>
                </a:ln>
                <a:solidFill>
                  <a:srgbClr val="FF0000"/>
                </a:solidFill>
                <a:effectLst/>
                <a:latin typeface="仿宋" panose="02010609060101010101" pitchFamily="49" charset="-122"/>
                <a:ea typeface="仿宋" panose="02010609060101010101" pitchFamily="49" charset="-122"/>
              </a:rPr>
              <a:t>三、黄石市企业科技特派员</a:t>
            </a:r>
            <a:endParaRPr lang="zh-CN" altLang="en-US" sz="3200" b="1" dirty="0">
              <a:ln>
                <a:noFill/>
              </a:ln>
              <a:solidFill>
                <a:srgbClr val="FF0000"/>
              </a:solidFill>
              <a:effectLst/>
              <a:latin typeface="仿宋" panose="02010609060101010101" pitchFamily="49" charset="-122"/>
              <a:ea typeface="仿宋" panose="02010609060101010101" pitchFamily="49" charset="-122"/>
            </a:endParaRPr>
          </a:p>
          <a:p>
            <a:pPr marL="0" algn="l">
              <a:buClrTx/>
              <a:buSzTx/>
              <a:buFontTx/>
              <a:buNone/>
            </a:pPr>
            <a:r>
              <a:rPr lang="en-US" altLang="zh-CN" sz="3200" dirty="0">
                <a:ln>
                  <a:noFill/>
                </a:ln>
                <a:effectLst/>
                <a:latin typeface="仿宋" panose="02010609060101010101" pitchFamily="49" charset="-122"/>
                <a:ea typeface="仿宋" panose="02010609060101010101" pitchFamily="49" charset="-122"/>
                <a:sym typeface="+mn-ea"/>
              </a:rPr>
              <a:t>    </a:t>
            </a:r>
            <a:r>
              <a:rPr lang="zh-CN" altLang="en-US" sz="3200" dirty="0">
                <a:ln>
                  <a:noFill/>
                </a:ln>
                <a:effectLst/>
                <a:latin typeface="仿宋" panose="02010609060101010101" pitchFamily="49" charset="-122"/>
                <a:ea typeface="仿宋" panose="02010609060101010101" pitchFamily="49" charset="-122"/>
                <a:sym typeface="+mn-ea"/>
              </a:rPr>
              <a:t>每年</a:t>
            </a:r>
            <a:r>
              <a:rPr lang="en-US" altLang="zh-CN" sz="3200" dirty="0">
                <a:ln>
                  <a:noFill/>
                </a:ln>
                <a:effectLst/>
                <a:latin typeface="仿宋" panose="02010609060101010101" pitchFamily="49" charset="-122"/>
                <a:ea typeface="仿宋" panose="02010609060101010101" pitchFamily="49" charset="-122"/>
                <a:sym typeface="+mn-ea"/>
              </a:rPr>
              <a:t>8-9</a:t>
            </a:r>
            <a:r>
              <a:rPr lang="zh-CN" altLang="en-US" sz="3200" dirty="0">
                <a:ln>
                  <a:noFill/>
                </a:ln>
                <a:effectLst/>
                <a:latin typeface="仿宋" panose="02010609060101010101" pitchFamily="49" charset="-122"/>
                <a:ea typeface="仿宋" panose="02010609060101010101" pitchFamily="49" charset="-122"/>
                <a:sym typeface="+mn-ea"/>
              </a:rPr>
              <a:t>月由黄石市科技局组织企业和教师申报，一般可以与合作企业提前联系，由企业填写《黄石市企业科技特派员企业申请表》、教师《黄石市企业科技特派员推荐表》。</a:t>
            </a:r>
            <a:endParaRPr lang="zh-CN" altLang="en-US" sz="3200" dirty="0">
              <a:ln>
                <a:noFill/>
              </a:ln>
              <a:effectLst/>
              <a:latin typeface="仿宋" panose="02010609060101010101" pitchFamily="49" charset="-122"/>
              <a:ea typeface="仿宋" panose="02010609060101010101" pitchFamily="49" charset="-122"/>
            </a:endParaRPr>
          </a:p>
          <a:p>
            <a:pPr marL="0" algn="l">
              <a:buClrTx/>
              <a:buSzTx/>
              <a:buFontTx/>
              <a:buNone/>
            </a:pPr>
            <a:r>
              <a:rPr lang="zh-CN" altLang="en-US" sz="3200" dirty="0">
                <a:ln>
                  <a:noFill/>
                </a:ln>
                <a:effectLst/>
                <a:latin typeface="仿宋" panose="02010609060101010101" pitchFamily="49" charset="-122"/>
                <a:ea typeface="仿宋" panose="02010609060101010101" pitchFamily="49" charset="-122"/>
                <a:sym typeface="+mn-ea"/>
              </a:rPr>
              <a:t>    派驻企业、派出高校、科技人员三方签订《黄石市企业科技特派员派驻协议书》报送到市科技局。</a:t>
            </a:r>
            <a:endParaRPr lang="zh-CN" altLang="en-US" sz="3200" dirty="0">
              <a:ln>
                <a:noFill/>
              </a:ln>
              <a:effectLst/>
              <a:latin typeface="仿宋" panose="02010609060101010101" pitchFamily="49" charset="-122"/>
              <a:ea typeface="仿宋" panose="02010609060101010101" pitchFamily="49" charset="-122"/>
            </a:endParaRPr>
          </a:p>
          <a:p>
            <a:pPr marL="0" algn="l">
              <a:buClrTx/>
              <a:buSzTx/>
              <a:buFontTx/>
              <a:buNone/>
            </a:pPr>
            <a:r>
              <a:rPr lang="zh-CN" altLang="en-US" sz="3200" dirty="0">
                <a:ln>
                  <a:noFill/>
                </a:ln>
                <a:effectLst/>
                <a:latin typeface="仿宋" panose="02010609060101010101" pitchFamily="49" charset="-122"/>
                <a:ea typeface="仿宋" panose="02010609060101010101" pitchFamily="49" charset="-122"/>
                <a:sym typeface="+mn-ea"/>
              </a:rPr>
              <a:t>    每年</a:t>
            </a:r>
            <a:r>
              <a:rPr lang="en-US" altLang="zh-CN" sz="3200" dirty="0">
                <a:ln>
                  <a:noFill/>
                </a:ln>
                <a:effectLst/>
                <a:latin typeface="仿宋" panose="02010609060101010101" pitchFamily="49" charset="-122"/>
                <a:ea typeface="仿宋" panose="02010609060101010101" pitchFamily="49" charset="-122"/>
                <a:sym typeface="+mn-ea"/>
              </a:rPr>
              <a:t>9</a:t>
            </a:r>
            <a:r>
              <a:rPr lang="zh-CN" altLang="en-US" sz="3200" dirty="0">
                <a:ln>
                  <a:noFill/>
                </a:ln>
                <a:effectLst/>
                <a:latin typeface="仿宋" panose="02010609060101010101" pitchFamily="49" charset="-122"/>
                <a:ea typeface="仿宋" panose="02010609060101010101" pitchFamily="49" charset="-122"/>
                <a:sym typeface="+mn-ea"/>
              </a:rPr>
              <a:t>月底月科技局下文，</a:t>
            </a:r>
            <a:r>
              <a:rPr lang="en-US" altLang="zh-CN" sz="3200" dirty="0">
                <a:ln>
                  <a:noFill/>
                </a:ln>
                <a:effectLst/>
                <a:latin typeface="仿宋" panose="02010609060101010101" pitchFamily="49" charset="-122"/>
                <a:ea typeface="仿宋" panose="02010609060101010101" pitchFamily="49" charset="-122"/>
                <a:sym typeface="+mn-ea"/>
              </a:rPr>
              <a:t>9</a:t>
            </a:r>
            <a:r>
              <a:rPr lang="zh-CN" altLang="en-US" sz="3200" dirty="0">
                <a:ln>
                  <a:noFill/>
                </a:ln>
                <a:effectLst/>
                <a:latin typeface="仿宋" panose="02010609060101010101" pitchFamily="49" charset="-122"/>
                <a:ea typeface="仿宋" panose="02010609060101010101" pitchFamily="49" charset="-122"/>
                <a:sym typeface="+mn-ea"/>
              </a:rPr>
              <a:t>月底正式派驻企业。</a:t>
            </a:r>
            <a:endParaRPr lang="zh-CN" altLang="en-US" sz="3200"/>
          </a:p>
          <a:p>
            <a:pPr marL="0" algn="l">
              <a:buClrTx/>
              <a:buSzTx/>
              <a:buFontTx/>
              <a:buNone/>
            </a:pPr>
            <a:endParaRPr lang="zh-CN" altLang="en-US" sz="3200" b="1" dirty="0">
              <a:ln>
                <a:noFill/>
              </a:ln>
              <a:solidFill>
                <a:srgbClr val="FF0000"/>
              </a:solidFill>
              <a:effectLst/>
              <a:latin typeface="仿宋" panose="02010609060101010101" pitchFamily="49" charset="-122"/>
              <a:ea typeface="仿宋" panose="02010609060101010101" pitchFamily="49"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3" name="内容占位符 2"/>
          <p:cNvSpPr>
            <a:spLocks noGrp="1"/>
          </p:cNvSpPr>
          <p:nvPr>
            <p:ph idx="1"/>
          </p:nvPr>
        </p:nvSpPr>
        <p:spPr>
          <a:xfrm>
            <a:off x="395605" y="1195705"/>
            <a:ext cx="8229600" cy="4606290"/>
          </a:xfrm>
        </p:spPr>
        <p:txBody>
          <a:bodyPr>
            <a:noAutofit/>
          </a:bodyPr>
          <a:lstStyle/>
          <a:p>
            <a:r>
              <a:rPr lang="zh-CN" altLang="en-US" sz="2800" b="1" dirty="0">
                <a:latin typeface="仿宋" panose="02010609060101010101" pitchFamily="49" charset="-122"/>
                <a:ea typeface="仿宋" panose="02010609060101010101" pitchFamily="49" charset="-122"/>
              </a:rPr>
              <a:t>第八百四十五</a:t>
            </a:r>
            <a:r>
              <a:rPr lang="zh-CN" altLang="en-US" sz="2800" b="1" dirty="0" smtClean="0">
                <a:latin typeface="仿宋" panose="02010609060101010101" pitchFamily="49" charset="-122"/>
                <a:ea typeface="仿宋" panose="02010609060101010101" pitchFamily="49" charset="-122"/>
              </a:rPr>
              <a:t>条：</a:t>
            </a:r>
            <a:r>
              <a:rPr lang="zh-CN" altLang="en-US" sz="2800" dirty="0" smtClean="0">
                <a:latin typeface="仿宋" panose="02010609060101010101" pitchFamily="49" charset="-122"/>
                <a:ea typeface="仿宋" panose="02010609060101010101" pitchFamily="49" charset="-122"/>
              </a:rPr>
              <a:t>技术</a:t>
            </a:r>
            <a:r>
              <a:rPr lang="zh-CN" altLang="en-US" sz="2800" dirty="0">
                <a:latin typeface="仿宋" panose="02010609060101010101" pitchFamily="49" charset="-122"/>
                <a:ea typeface="仿宋" panose="02010609060101010101" pitchFamily="49" charset="-122"/>
              </a:rPr>
              <a:t>合同的内容一般包括项目的名称，</a:t>
            </a:r>
            <a:r>
              <a:rPr lang="zh-CN" altLang="en-US" sz="2800" dirty="0" smtClean="0">
                <a:latin typeface="仿宋" panose="02010609060101010101" pitchFamily="49" charset="-122"/>
                <a:ea typeface="仿宋" panose="02010609060101010101" pitchFamily="49" charset="-122"/>
              </a:rPr>
              <a:t>标的</a:t>
            </a:r>
            <a:r>
              <a:rPr lang="zh-CN" altLang="en-US" sz="2800" dirty="0">
                <a:latin typeface="仿宋" panose="02010609060101010101" pitchFamily="49" charset="-122"/>
                <a:ea typeface="仿宋" panose="02010609060101010101" pitchFamily="49" charset="-122"/>
              </a:rPr>
              <a:t>内容、范围和要求，履行的计划、地点和方式，技术信息和资料的保密，技术成果的归属和收益的分配办法，验收标准和方法，名词和术语的解释等条款。</a:t>
            </a:r>
            <a:endParaRPr lang="zh-CN" altLang="en-US" sz="2800" dirty="0">
              <a:latin typeface="仿宋" panose="02010609060101010101" pitchFamily="49" charset="-122"/>
              <a:ea typeface="仿宋" panose="02010609060101010101" pitchFamily="49" charset="-122"/>
            </a:endParaRPr>
          </a:p>
          <a:p>
            <a:r>
              <a:rPr lang="zh-CN" altLang="en-US" sz="2800" dirty="0" smtClean="0">
                <a:latin typeface="仿宋" panose="02010609060101010101" pitchFamily="49" charset="-122"/>
                <a:ea typeface="仿宋" panose="02010609060101010101" pitchFamily="49" charset="-122"/>
              </a:rPr>
              <a:t>与</a:t>
            </a:r>
            <a:r>
              <a:rPr lang="zh-CN" altLang="en-US" sz="2800" dirty="0">
                <a:latin typeface="仿宋" panose="02010609060101010101" pitchFamily="49" charset="-122"/>
                <a:ea typeface="仿宋" panose="02010609060101010101" pitchFamily="49" charset="-122"/>
              </a:rPr>
              <a:t>履行合同有关的技术背景资料、可行性论证和技术评价报告、项目任务书和计划书、技术标准、技术规范、原始设计和工艺文件，以及其他技术文档，按照当事人的约定可以作为合同的组成部分。</a:t>
            </a:r>
            <a:endParaRPr lang="zh-CN" altLang="en-US" sz="2800" dirty="0">
              <a:latin typeface="仿宋" panose="02010609060101010101" pitchFamily="49" charset="-122"/>
              <a:ea typeface="仿宋" panose="02010609060101010101" pitchFamily="49" charset="-122"/>
            </a:endParaRPr>
          </a:p>
          <a:p>
            <a:pPr marL="0" indent="0">
              <a:buNone/>
            </a:pPr>
            <a:endParaRPr lang="zh-CN" altLang="en-US" sz="2800" dirty="0">
              <a:latin typeface="仿宋" panose="02010609060101010101" pitchFamily="49" charset="-122"/>
              <a:ea typeface="仿宋"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a:bodyPr>
          <a:p>
            <a:pPr marL="0" algn="l">
              <a:buClrTx/>
              <a:buSzTx/>
              <a:buFontTx/>
              <a:buNone/>
            </a:pPr>
            <a:r>
              <a:rPr lang="zh-CN" altLang="en-US" b="1" dirty="0">
                <a:ln>
                  <a:noFill/>
                </a:ln>
                <a:solidFill>
                  <a:srgbClr val="FF0000"/>
                </a:solidFill>
                <a:effectLst/>
                <a:latin typeface="仿宋" panose="02010609060101010101" pitchFamily="49" charset="-122"/>
                <a:ea typeface="仿宋" panose="02010609060101010101" pitchFamily="49" charset="-122"/>
                <a:sym typeface="+mn-ea"/>
              </a:rPr>
              <a:t>三、黄石市服务专才计划</a:t>
            </a:r>
            <a:endParaRPr lang="zh-CN" altLang="en-US" b="1" dirty="0">
              <a:ln>
                <a:noFill/>
              </a:ln>
              <a:solidFill>
                <a:srgbClr val="FF0000"/>
              </a:solidFill>
              <a:effectLst/>
              <a:latin typeface="仿宋" panose="02010609060101010101" pitchFamily="49" charset="-122"/>
              <a:ea typeface="仿宋" panose="02010609060101010101" pitchFamily="49" charset="-122"/>
            </a:endParaRPr>
          </a:p>
          <a:p>
            <a:pPr marL="0" algn="l">
              <a:buClrTx/>
              <a:buSzTx/>
              <a:buFontTx/>
              <a:buNone/>
            </a:pPr>
            <a:r>
              <a:rPr lang="en-US" altLang="zh-CN" dirty="0">
                <a:ln>
                  <a:noFill/>
                </a:ln>
                <a:effectLst/>
                <a:latin typeface="仿宋" panose="02010609060101010101" pitchFamily="49" charset="-122"/>
                <a:ea typeface="仿宋" panose="02010609060101010101" pitchFamily="49" charset="-122"/>
                <a:sym typeface="+mn-ea"/>
              </a:rPr>
              <a:t>    </a:t>
            </a:r>
            <a:r>
              <a:rPr lang="zh-CN" altLang="en-US" dirty="0">
                <a:ln>
                  <a:noFill/>
                </a:ln>
                <a:effectLst/>
                <a:latin typeface="仿宋" panose="02010609060101010101" pitchFamily="49" charset="-122"/>
                <a:ea typeface="仿宋" panose="02010609060101010101" pitchFamily="49" charset="-122"/>
                <a:sym typeface="+mn-ea"/>
              </a:rPr>
              <a:t>每年</a:t>
            </a:r>
            <a:r>
              <a:rPr lang="en-US" altLang="zh-CN" dirty="0">
                <a:ln>
                  <a:noFill/>
                </a:ln>
                <a:effectLst/>
                <a:latin typeface="仿宋" panose="02010609060101010101" pitchFamily="49" charset="-122"/>
                <a:ea typeface="仿宋" panose="02010609060101010101" pitchFamily="49" charset="-122"/>
                <a:sym typeface="+mn-ea"/>
              </a:rPr>
              <a:t>8</a:t>
            </a:r>
            <a:r>
              <a:rPr lang="zh-CN" altLang="en-US" dirty="0">
                <a:ln>
                  <a:noFill/>
                </a:ln>
                <a:effectLst/>
                <a:latin typeface="仿宋" panose="02010609060101010101" pitchFamily="49" charset="-122"/>
                <a:ea typeface="仿宋" panose="02010609060101010101" pitchFamily="49" charset="-122"/>
                <a:sym typeface="+mn-ea"/>
              </a:rPr>
              <a:t>月由黄石市委组织部组织企业申报。</a:t>
            </a:r>
            <a:endParaRPr lang="zh-CN" altLang="en-US" dirty="0">
              <a:ln>
                <a:noFill/>
              </a:ln>
              <a:effectLst/>
              <a:latin typeface="仿宋" panose="02010609060101010101" pitchFamily="49" charset="-122"/>
              <a:ea typeface="仿宋" panose="02010609060101010101" pitchFamily="49" charset="-122"/>
              <a:sym typeface="+mn-ea"/>
            </a:endParaRPr>
          </a:p>
          <a:p>
            <a:pPr marL="0" algn="l">
              <a:buClrTx/>
              <a:buSzTx/>
              <a:buFontTx/>
              <a:buNone/>
            </a:pPr>
            <a:r>
              <a:rPr lang="zh-CN" altLang="en-US" dirty="0">
                <a:ln>
                  <a:noFill/>
                </a:ln>
                <a:effectLst/>
                <a:latin typeface="仿宋" panose="02010609060101010101" pitchFamily="49" charset="-122"/>
                <a:ea typeface="仿宋" panose="02010609060101010101" pitchFamily="49" charset="-122"/>
                <a:sym typeface="+mn-ea"/>
              </a:rPr>
              <a:t> </a:t>
            </a:r>
            <a:r>
              <a:rPr lang="en-US" altLang="zh-CN" dirty="0">
                <a:ln>
                  <a:noFill/>
                </a:ln>
                <a:effectLst/>
                <a:latin typeface="仿宋" panose="02010609060101010101" pitchFamily="49" charset="-122"/>
                <a:ea typeface="仿宋" panose="02010609060101010101" pitchFamily="49" charset="-122"/>
                <a:sym typeface="+mn-ea"/>
              </a:rPr>
              <a:t>   </a:t>
            </a:r>
            <a:r>
              <a:rPr lang="zh-CN" altLang="en-US" dirty="0">
                <a:ln>
                  <a:noFill/>
                </a:ln>
                <a:effectLst/>
                <a:latin typeface="仿宋" panose="02010609060101010101" pitchFamily="49" charset="-122"/>
                <a:ea typeface="仿宋" panose="02010609060101010101" pitchFamily="49" charset="-122"/>
                <a:sym typeface="+mn-ea"/>
              </a:rPr>
              <a:t>每年</a:t>
            </a:r>
            <a:r>
              <a:rPr lang="en-US" altLang="zh-CN" dirty="0">
                <a:ln>
                  <a:noFill/>
                </a:ln>
                <a:effectLst/>
                <a:latin typeface="仿宋" panose="02010609060101010101" pitchFamily="49" charset="-122"/>
                <a:ea typeface="仿宋" panose="02010609060101010101" pitchFamily="49" charset="-122"/>
                <a:sym typeface="+mn-ea"/>
              </a:rPr>
              <a:t>8</a:t>
            </a:r>
            <a:r>
              <a:rPr lang="en-US" altLang="zh-CN" dirty="0">
                <a:ln>
                  <a:noFill/>
                </a:ln>
                <a:effectLst/>
                <a:latin typeface="仿宋" panose="02010609060101010101" pitchFamily="49" charset="-122"/>
                <a:ea typeface="仿宋" panose="02010609060101010101" pitchFamily="49" charset="-122"/>
                <a:sym typeface="+mn-ea"/>
              </a:rPr>
              <a:t>-9</a:t>
            </a:r>
            <a:r>
              <a:rPr lang="zh-CN" altLang="en-US" dirty="0">
                <a:ln>
                  <a:noFill/>
                </a:ln>
                <a:effectLst/>
                <a:latin typeface="仿宋" panose="02010609060101010101" pitchFamily="49" charset="-122"/>
                <a:ea typeface="仿宋" panose="02010609060101010101" pitchFamily="49" charset="-122"/>
                <a:sym typeface="+mn-ea"/>
              </a:rPr>
              <a:t>月月由</a:t>
            </a:r>
            <a:r>
              <a:rPr lang="zh-CN" altLang="en-US" dirty="0">
                <a:ln>
                  <a:noFill/>
                </a:ln>
                <a:effectLst/>
                <a:latin typeface="仿宋" panose="02010609060101010101" pitchFamily="49" charset="-122"/>
                <a:ea typeface="仿宋" panose="02010609060101010101" pitchFamily="49" charset="-122"/>
                <a:sym typeface="+mn-ea"/>
              </a:rPr>
              <a:t>黄石市委组织部发学校将对接专家信息确认推荐到市里。</a:t>
            </a:r>
            <a:endParaRPr lang="zh-CN" altLang="en-US" dirty="0">
              <a:ln>
                <a:noFill/>
              </a:ln>
              <a:effectLst/>
              <a:latin typeface="仿宋" panose="02010609060101010101" pitchFamily="49" charset="-122"/>
              <a:ea typeface="仿宋" panose="02010609060101010101" pitchFamily="49" charset="-122"/>
            </a:endParaRPr>
          </a:p>
          <a:p>
            <a:pPr marL="0" algn="l">
              <a:buClrTx/>
              <a:buSzTx/>
              <a:buFontTx/>
              <a:buNone/>
            </a:pPr>
            <a:r>
              <a:rPr lang="zh-CN" altLang="en-US" dirty="0">
                <a:ln>
                  <a:noFill/>
                </a:ln>
                <a:effectLst/>
                <a:latin typeface="仿宋" panose="02010609060101010101" pitchFamily="49" charset="-122"/>
                <a:ea typeface="仿宋" panose="02010609060101010101" pitchFamily="49" charset="-122"/>
                <a:sym typeface="+mn-ea"/>
              </a:rPr>
              <a:t>    每年</a:t>
            </a:r>
            <a:r>
              <a:rPr lang="en-US" altLang="zh-CN" dirty="0">
                <a:ln>
                  <a:noFill/>
                </a:ln>
                <a:effectLst/>
                <a:latin typeface="仿宋" panose="02010609060101010101" pitchFamily="49" charset="-122"/>
                <a:ea typeface="仿宋" panose="02010609060101010101" pitchFamily="49" charset="-122"/>
                <a:sym typeface="+mn-ea"/>
              </a:rPr>
              <a:t>9</a:t>
            </a:r>
            <a:r>
              <a:rPr lang="zh-CN" altLang="en-US" dirty="0">
                <a:ln>
                  <a:noFill/>
                </a:ln>
                <a:effectLst/>
                <a:latin typeface="仿宋" panose="02010609060101010101" pitchFamily="49" charset="-122"/>
                <a:ea typeface="仿宋" panose="02010609060101010101" pitchFamily="49" charset="-122"/>
                <a:sym typeface="+mn-ea"/>
              </a:rPr>
              <a:t>月底月市委组织部下文，派驻企业、派出高校、科技人员三方签订《派驻协议书》报送到市委组织部。</a:t>
            </a:r>
            <a:r>
              <a:rPr lang="en-US" altLang="zh-CN" dirty="0">
                <a:ln>
                  <a:noFill/>
                </a:ln>
                <a:effectLst/>
                <a:latin typeface="仿宋" panose="02010609060101010101" pitchFamily="49" charset="-122"/>
                <a:ea typeface="仿宋" panose="02010609060101010101" pitchFamily="49" charset="-122"/>
                <a:sym typeface="+mn-ea"/>
              </a:rPr>
              <a:t> </a:t>
            </a:r>
            <a:endParaRPr lang="en-US" altLang="zh-CN" dirty="0">
              <a:ln>
                <a:noFill/>
              </a:ln>
              <a:effectLst/>
              <a:latin typeface="仿宋" panose="02010609060101010101" pitchFamily="49" charset="-122"/>
              <a:ea typeface="仿宋" panose="02010609060101010101" pitchFamily="49" charset="-122"/>
              <a:sym typeface="+mn-ea"/>
            </a:endParaRPr>
          </a:p>
          <a:p>
            <a:pPr marL="0" algn="l">
              <a:buClrTx/>
              <a:buSzTx/>
              <a:buFontTx/>
              <a:buNone/>
            </a:pPr>
            <a:r>
              <a:rPr lang="en-US" altLang="zh-CN" dirty="0">
                <a:ln>
                  <a:noFill/>
                </a:ln>
                <a:effectLst/>
                <a:latin typeface="仿宋" panose="02010609060101010101" pitchFamily="49" charset="-122"/>
                <a:ea typeface="仿宋" panose="02010609060101010101" pitchFamily="49" charset="-122"/>
                <a:sym typeface="+mn-ea"/>
              </a:rPr>
              <a:t>    9</a:t>
            </a:r>
            <a:r>
              <a:rPr lang="zh-CN" altLang="en-US" dirty="0">
                <a:ln>
                  <a:noFill/>
                </a:ln>
                <a:effectLst/>
                <a:latin typeface="仿宋" panose="02010609060101010101" pitchFamily="49" charset="-122"/>
                <a:ea typeface="仿宋" panose="02010609060101010101" pitchFamily="49" charset="-122"/>
                <a:sym typeface="+mn-ea"/>
              </a:rPr>
              <a:t>月底正式派驻企业。</a:t>
            </a:r>
            <a:endParaRPr lang="zh-CN" altLang="en-US" dirty="0">
              <a:ln>
                <a:noFill/>
              </a:ln>
              <a:effectLst/>
              <a:latin typeface="仿宋" panose="02010609060101010101" pitchFamily="49" charset="-122"/>
              <a:ea typeface="仿宋" panose="02010609060101010101" pitchFamily="49" charset="-122"/>
              <a:sym typeface="+mn-ea"/>
            </a:endParaRPr>
          </a:p>
          <a:p>
            <a:endParaRPr lang="zh-CN" alt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619672" y="2492896"/>
            <a:ext cx="5760640" cy="1584176"/>
          </a:xfrm>
        </p:spPr>
        <p:txBody>
          <a:bodyPr>
            <a:normAutofit/>
          </a:bodyPr>
          <a:lstStyle/>
          <a:p>
            <a:pPr marL="274320" marR="0" indent="-274320" algn="dist"/>
            <a:r>
              <a:rPr lang="zh-CN" altLang="en-US" sz="9600" b="1" dirty="0" smtClean="0">
                <a:latin typeface="+mn-ea"/>
              </a:rPr>
              <a:t>感谢观看</a:t>
            </a:r>
            <a:endParaRPr lang="zh-CN" altLang="en-US" sz="9600" b="1" dirty="0" smtClean="0">
              <a:latin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lvl="0"/>
            <a:br>
              <a:rPr lang="en-US" altLang="zh-CN" sz="4800" kern="0" dirty="0" smtClean="0">
                <a:solidFill>
                  <a:srgbClr val="003366"/>
                </a:solidFill>
                <a:latin typeface="Arial" panose="020B0604020202020204"/>
                <a:ea typeface="隶书" panose="02010509060101010101" pitchFamily="49" charset="-122"/>
              </a:rPr>
            </a:br>
            <a:r>
              <a:rPr lang="zh-CN" altLang="en-US" sz="4800" kern="0" dirty="0" smtClean="0">
                <a:solidFill>
                  <a:srgbClr val="003366"/>
                </a:solidFill>
                <a:latin typeface="Arial" panose="020B0604020202020204"/>
                <a:ea typeface="隶书" panose="02010509060101010101" pitchFamily="49" charset="-122"/>
              </a:rPr>
              <a:t>一</a:t>
            </a:r>
            <a:r>
              <a:rPr lang="zh-CN" altLang="en-US" sz="4800" kern="0" dirty="0">
                <a:solidFill>
                  <a:srgbClr val="003366"/>
                </a:solidFill>
                <a:latin typeface="Arial" panose="020B0604020202020204"/>
                <a:ea typeface="隶书" panose="02010509060101010101" pitchFamily="49" charset="-122"/>
              </a:rPr>
              <a:t>、技术合同的种类</a:t>
            </a:r>
            <a:br>
              <a:rPr lang="zh-CN" altLang="en-US" sz="4800" dirty="0">
                <a:solidFill>
                  <a:srgbClr val="2F2F2F"/>
                </a:solidFill>
                <a:latin typeface="Franklin Gothic Medium" panose="020B0603020102020204"/>
                <a:ea typeface="微软雅黑" panose="020B0503020204020204" charset="-122"/>
              </a:rPr>
            </a:br>
            <a:endParaRPr lang="zh-CN" altLang="en-US" dirty="0"/>
          </a:p>
        </p:txBody>
      </p:sp>
      <p:graphicFrame>
        <p:nvGraphicFramePr>
          <p:cNvPr id="4" name="内容占位符 3"/>
          <p:cNvGraphicFramePr>
            <a:graphicFrameLocks noGrp="1"/>
          </p:cNvGraphicFramePr>
          <p:nvPr>
            <p:ph idx="1"/>
          </p:nvPr>
        </p:nvGraphicFramePr>
        <p:xfrm>
          <a:off x="683568" y="1628800"/>
          <a:ext cx="7776864" cy="438912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887470" y="483870"/>
            <a:ext cx="3487420" cy="5919470"/>
          </a:xfrm>
        </p:spPr>
        <p:txBody>
          <a:bodyPr/>
          <a:p>
            <a:endParaRPr lang="zh-CN" altLang="en-US"/>
          </a:p>
        </p:txBody>
      </p:sp>
      <p:sp>
        <p:nvSpPr>
          <p:cNvPr id="4" name="文本框 3"/>
          <p:cNvSpPr txBox="1"/>
          <p:nvPr/>
        </p:nvSpPr>
        <p:spPr>
          <a:xfrm>
            <a:off x="3779520" y="311785"/>
            <a:ext cx="2048510" cy="521970"/>
          </a:xfrm>
          <a:prstGeom prst="rect">
            <a:avLst/>
          </a:prstGeom>
          <a:solidFill>
            <a:srgbClr val="04617B"/>
          </a:solidFill>
        </p:spPr>
        <p:style>
          <a:lnRef idx="2">
            <a:schemeClr val="lt1"/>
          </a:lnRef>
          <a:fillRef idx="1">
            <a:schemeClr val="accent1"/>
          </a:fillRef>
          <a:effectRef idx="1">
            <a:schemeClr val="accent1"/>
          </a:effectRef>
          <a:fontRef idx="minor">
            <a:schemeClr val="lt1"/>
          </a:fontRef>
        </p:style>
        <p:txBody>
          <a:bodyPr wrap="square" rtlCol="0">
            <a:spAutoFit/>
          </a:bodyPr>
          <a:p>
            <a:pPr algn="ctr"/>
            <a:r>
              <a:rPr lang="zh-CN" altLang="en-US" sz="2800"/>
              <a:t>技术合同</a:t>
            </a:r>
            <a:endParaRPr lang="zh-CN" altLang="en-US" sz="2800"/>
          </a:p>
        </p:txBody>
      </p:sp>
      <p:sp>
        <p:nvSpPr>
          <p:cNvPr id="5" name="文本框 4"/>
          <p:cNvSpPr txBox="1"/>
          <p:nvPr/>
        </p:nvSpPr>
        <p:spPr>
          <a:xfrm>
            <a:off x="844550" y="1188720"/>
            <a:ext cx="1590675" cy="306705"/>
          </a:xfrm>
          <a:prstGeom prst="rect">
            <a:avLst/>
          </a:prstGeom>
          <a:solidFill>
            <a:srgbClr val="04617B"/>
          </a:solidFill>
        </p:spPr>
        <p:style>
          <a:lnRef idx="2">
            <a:schemeClr val="lt1"/>
          </a:lnRef>
          <a:fillRef idx="1">
            <a:schemeClr val="accent1"/>
          </a:fillRef>
          <a:effectRef idx="1">
            <a:schemeClr val="accent1"/>
          </a:effectRef>
          <a:fontRef idx="minor">
            <a:schemeClr val="lt1"/>
          </a:fontRef>
        </p:style>
        <p:txBody>
          <a:bodyPr wrap="square" rtlCol="0">
            <a:spAutoFit/>
          </a:bodyPr>
          <a:p>
            <a:r>
              <a:rPr lang="zh-CN" altLang="en-US" sz="1400"/>
              <a:t>技术开发合同</a:t>
            </a:r>
            <a:endParaRPr lang="zh-CN" altLang="en-US" sz="1400"/>
          </a:p>
        </p:txBody>
      </p:sp>
      <p:sp>
        <p:nvSpPr>
          <p:cNvPr id="6" name="文本框 5"/>
          <p:cNvSpPr txBox="1"/>
          <p:nvPr/>
        </p:nvSpPr>
        <p:spPr>
          <a:xfrm>
            <a:off x="2987675" y="1203325"/>
            <a:ext cx="1590675" cy="275590"/>
          </a:xfrm>
          <a:prstGeom prst="rect">
            <a:avLst/>
          </a:prstGeom>
          <a:solidFill>
            <a:srgbClr val="04617B"/>
          </a:solidFill>
        </p:spPr>
        <p:style>
          <a:lnRef idx="2">
            <a:schemeClr val="lt1"/>
          </a:lnRef>
          <a:fillRef idx="1">
            <a:schemeClr val="accent1"/>
          </a:fillRef>
          <a:effectRef idx="1">
            <a:schemeClr val="accent1"/>
          </a:effectRef>
          <a:fontRef idx="minor">
            <a:schemeClr val="lt1"/>
          </a:fontRef>
        </p:style>
        <p:txBody>
          <a:bodyPr wrap="square" rtlCol="0">
            <a:spAutoFit/>
          </a:bodyPr>
          <a:p>
            <a:r>
              <a:rPr lang="zh-CN" altLang="en-US" sz="1200"/>
              <a:t>技术转让合同</a:t>
            </a:r>
            <a:endParaRPr lang="zh-CN" altLang="en-US" sz="1200"/>
          </a:p>
        </p:txBody>
      </p:sp>
      <p:sp>
        <p:nvSpPr>
          <p:cNvPr id="7" name="文本框 6"/>
          <p:cNvSpPr txBox="1"/>
          <p:nvPr/>
        </p:nvSpPr>
        <p:spPr>
          <a:xfrm>
            <a:off x="5201285" y="1164590"/>
            <a:ext cx="1590675" cy="306705"/>
          </a:xfrm>
          <a:prstGeom prst="rect">
            <a:avLst/>
          </a:prstGeom>
          <a:solidFill>
            <a:srgbClr val="04617B"/>
          </a:solidFill>
        </p:spPr>
        <p:style>
          <a:lnRef idx="2">
            <a:schemeClr val="lt1"/>
          </a:lnRef>
          <a:fillRef idx="1">
            <a:schemeClr val="accent1"/>
          </a:fillRef>
          <a:effectRef idx="1">
            <a:schemeClr val="accent1"/>
          </a:effectRef>
          <a:fontRef idx="minor">
            <a:schemeClr val="lt1"/>
          </a:fontRef>
        </p:style>
        <p:txBody>
          <a:bodyPr wrap="square" rtlCol="0">
            <a:spAutoFit/>
          </a:bodyPr>
          <a:p>
            <a:r>
              <a:rPr lang="zh-CN" altLang="en-US" sz="1400"/>
              <a:t>技术咨询合同</a:t>
            </a:r>
            <a:endParaRPr lang="zh-CN" altLang="en-US" sz="1400"/>
          </a:p>
        </p:txBody>
      </p:sp>
      <p:sp>
        <p:nvSpPr>
          <p:cNvPr id="8" name="文本框 7"/>
          <p:cNvSpPr txBox="1"/>
          <p:nvPr/>
        </p:nvSpPr>
        <p:spPr>
          <a:xfrm>
            <a:off x="7236460" y="1151255"/>
            <a:ext cx="1590675" cy="306705"/>
          </a:xfrm>
          <a:prstGeom prst="rect">
            <a:avLst/>
          </a:prstGeom>
          <a:solidFill>
            <a:srgbClr val="04617B"/>
          </a:solidFill>
        </p:spPr>
        <p:style>
          <a:lnRef idx="2">
            <a:schemeClr val="lt1"/>
          </a:lnRef>
          <a:fillRef idx="1">
            <a:schemeClr val="accent1"/>
          </a:fillRef>
          <a:effectRef idx="1">
            <a:schemeClr val="accent1"/>
          </a:effectRef>
          <a:fontRef idx="minor">
            <a:schemeClr val="lt1"/>
          </a:fontRef>
        </p:style>
        <p:txBody>
          <a:bodyPr wrap="square" rtlCol="0">
            <a:spAutoFit/>
          </a:bodyPr>
          <a:p>
            <a:r>
              <a:rPr lang="zh-CN" altLang="en-US" sz="1400"/>
              <a:t>技术服务合同</a:t>
            </a:r>
            <a:endParaRPr lang="zh-CN" altLang="en-US" sz="1400"/>
          </a:p>
        </p:txBody>
      </p:sp>
      <p:cxnSp>
        <p:nvCxnSpPr>
          <p:cNvPr id="11" name="直接连接符 10"/>
          <p:cNvCxnSpPr>
            <a:stCxn id="4" idx="2"/>
            <a:endCxn id="6" idx="0"/>
          </p:cNvCxnSpPr>
          <p:nvPr/>
        </p:nvCxnSpPr>
        <p:spPr>
          <a:xfrm flipH="1">
            <a:off x="3783330" y="833755"/>
            <a:ext cx="1020445" cy="369570"/>
          </a:xfrm>
          <a:prstGeom prst="line">
            <a:avLst/>
          </a:prstGeom>
        </p:spPr>
        <p:style>
          <a:lnRef idx="2">
            <a:schemeClr val="accent1"/>
          </a:lnRef>
          <a:fillRef idx="0">
            <a:srgbClr val="FFFFFF"/>
          </a:fillRef>
          <a:effectRef idx="0">
            <a:srgbClr val="FFFFFF"/>
          </a:effectRef>
          <a:fontRef idx="minor">
            <a:schemeClr val="tx1"/>
          </a:fontRef>
        </p:style>
      </p:cxnSp>
      <p:cxnSp>
        <p:nvCxnSpPr>
          <p:cNvPr id="13" name="直接连接符 12"/>
          <p:cNvCxnSpPr>
            <a:stCxn id="4" idx="2"/>
            <a:endCxn id="7" idx="0"/>
          </p:cNvCxnSpPr>
          <p:nvPr/>
        </p:nvCxnSpPr>
        <p:spPr>
          <a:xfrm>
            <a:off x="4803775" y="833755"/>
            <a:ext cx="1193165" cy="330835"/>
          </a:xfrm>
          <a:prstGeom prst="line">
            <a:avLst/>
          </a:prstGeom>
        </p:spPr>
        <p:style>
          <a:lnRef idx="2">
            <a:schemeClr val="accent1"/>
          </a:lnRef>
          <a:fillRef idx="0">
            <a:srgbClr val="FFFFFF"/>
          </a:fillRef>
          <a:effectRef idx="0">
            <a:srgbClr val="FFFFFF"/>
          </a:effectRef>
          <a:fontRef idx="minor">
            <a:schemeClr val="tx1"/>
          </a:fontRef>
        </p:style>
      </p:cxnSp>
      <p:cxnSp>
        <p:nvCxnSpPr>
          <p:cNvPr id="16" name="曲线连接符 15"/>
          <p:cNvCxnSpPr>
            <a:stCxn id="4" idx="3"/>
            <a:endCxn id="8" idx="0"/>
          </p:cNvCxnSpPr>
          <p:nvPr/>
        </p:nvCxnSpPr>
        <p:spPr>
          <a:xfrm>
            <a:off x="5828030" y="572770"/>
            <a:ext cx="2204085" cy="578485"/>
          </a:xfrm>
          <a:prstGeom prst="curvedConnector2">
            <a:avLst/>
          </a:prstGeom>
        </p:spPr>
        <p:style>
          <a:lnRef idx="2">
            <a:schemeClr val="accent1"/>
          </a:lnRef>
          <a:fillRef idx="0">
            <a:srgbClr val="FFFFFF"/>
          </a:fillRef>
          <a:effectRef idx="0">
            <a:srgbClr val="FFFFFF"/>
          </a:effectRef>
          <a:fontRef idx="minor">
            <a:schemeClr val="tx1"/>
          </a:fontRef>
        </p:style>
      </p:cxnSp>
      <p:sp>
        <p:nvSpPr>
          <p:cNvPr id="17" name="文本框 16"/>
          <p:cNvSpPr txBox="1"/>
          <p:nvPr/>
        </p:nvSpPr>
        <p:spPr>
          <a:xfrm>
            <a:off x="897255" y="2000250"/>
            <a:ext cx="1497330" cy="306705"/>
          </a:xfrm>
          <a:prstGeom prst="rect">
            <a:avLst/>
          </a:prstGeom>
          <a:solidFill>
            <a:srgbClr val="DEF6F9"/>
          </a:solidFill>
          <a:ln>
            <a:solidFill>
              <a:schemeClr val="accent1">
                <a:lumMod val="40000"/>
                <a:lumOff val="60000"/>
              </a:schemeClr>
            </a:solidFill>
          </a:ln>
        </p:spPr>
        <p:style>
          <a:lnRef idx="0">
            <a:srgbClr val="FFFFFF"/>
          </a:lnRef>
          <a:fillRef idx="2">
            <a:schemeClr val="accent1"/>
          </a:fillRef>
          <a:effectRef idx="1">
            <a:schemeClr val="accent1"/>
          </a:effectRef>
          <a:fontRef idx="minor">
            <a:schemeClr val="lt1"/>
          </a:fontRef>
        </p:style>
        <p:txBody>
          <a:bodyPr wrap="square" rtlCol="0">
            <a:spAutoFit/>
          </a:bodyPr>
          <a:p>
            <a:r>
              <a:rPr lang="zh-CN" altLang="en-US" sz="1400">
                <a:solidFill>
                  <a:schemeClr val="bg2">
                    <a:lumMod val="25000"/>
                  </a:schemeClr>
                </a:solidFill>
              </a:rPr>
              <a:t>委托开发合同</a:t>
            </a:r>
            <a:endParaRPr lang="zh-CN" altLang="en-US" sz="1400">
              <a:solidFill>
                <a:schemeClr val="bg2">
                  <a:lumMod val="25000"/>
                </a:schemeClr>
              </a:solidFill>
            </a:endParaRPr>
          </a:p>
        </p:txBody>
      </p:sp>
      <p:sp>
        <p:nvSpPr>
          <p:cNvPr id="18" name="文本框 17"/>
          <p:cNvSpPr txBox="1"/>
          <p:nvPr/>
        </p:nvSpPr>
        <p:spPr>
          <a:xfrm>
            <a:off x="897255" y="2658745"/>
            <a:ext cx="1497330" cy="306705"/>
          </a:xfrm>
          <a:prstGeom prst="rect">
            <a:avLst/>
          </a:prstGeom>
          <a:solidFill>
            <a:srgbClr val="DEF6F9"/>
          </a:solidFill>
        </p:spPr>
        <p:style>
          <a:lnRef idx="0">
            <a:srgbClr val="FFFFFF"/>
          </a:lnRef>
          <a:fillRef idx="2">
            <a:schemeClr val="accent1"/>
          </a:fillRef>
          <a:effectRef idx="1">
            <a:schemeClr val="accent1"/>
          </a:effectRef>
          <a:fontRef idx="minor">
            <a:schemeClr val="lt1"/>
          </a:fontRef>
        </p:style>
        <p:txBody>
          <a:bodyPr wrap="square" rtlCol="0">
            <a:spAutoFit/>
          </a:bodyPr>
          <a:p>
            <a:r>
              <a:rPr lang="zh-CN" altLang="en-US" sz="1400">
                <a:solidFill>
                  <a:schemeClr val="bg2">
                    <a:lumMod val="25000"/>
                  </a:schemeClr>
                </a:solidFill>
              </a:rPr>
              <a:t>合作开发合同</a:t>
            </a:r>
            <a:endParaRPr lang="zh-CN" altLang="en-US" sz="1400">
              <a:solidFill>
                <a:schemeClr val="bg2">
                  <a:lumMod val="25000"/>
                </a:schemeClr>
              </a:solidFill>
            </a:endParaRPr>
          </a:p>
        </p:txBody>
      </p:sp>
      <p:sp>
        <p:nvSpPr>
          <p:cNvPr id="19" name="左中括号 18"/>
          <p:cNvSpPr/>
          <p:nvPr/>
        </p:nvSpPr>
        <p:spPr>
          <a:xfrm>
            <a:off x="688340" y="1251585"/>
            <a:ext cx="156845" cy="1746250"/>
          </a:xfrm>
          <a:prstGeom prst="leftBracket">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sz="1400"/>
          </a:p>
        </p:txBody>
      </p:sp>
      <p:cxnSp>
        <p:nvCxnSpPr>
          <p:cNvPr id="20" name="直接连接符 19"/>
          <p:cNvCxnSpPr>
            <a:stCxn id="19" idx="1"/>
            <a:endCxn id="17" idx="1"/>
          </p:cNvCxnSpPr>
          <p:nvPr/>
        </p:nvCxnSpPr>
        <p:spPr>
          <a:xfrm>
            <a:off x="688340" y="2124710"/>
            <a:ext cx="156845" cy="59690"/>
          </a:xfrm>
          <a:prstGeom prst="line">
            <a:avLst/>
          </a:prstGeom>
        </p:spPr>
        <p:style>
          <a:lnRef idx="2">
            <a:schemeClr val="accent1"/>
          </a:lnRef>
          <a:fillRef idx="0">
            <a:srgbClr val="FFFFFF"/>
          </a:fillRef>
          <a:effectRef idx="0">
            <a:srgbClr val="FFFFFF"/>
          </a:effectRef>
          <a:fontRef idx="minor">
            <a:schemeClr val="tx1"/>
          </a:fontRef>
        </p:style>
      </p:cxnSp>
      <p:sp>
        <p:nvSpPr>
          <p:cNvPr id="21" name="文本框 20"/>
          <p:cNvSpPr txBox="1"/>
          <p:nvPr/>
        </p:nvSpPr>
        <p:spPr>
          <a:xfrm>
            <a:off x="3474085" y="1788795"/>
            <a:ext cx="1497330" cy="275590"/>
          </a:xfrm>
          <a:prstGeom prst="rect">
            <a:avLst/>
          </a:prstGeom>
          <a:solidFill>
            <a:srgbClr val="DEF6F9"/>
          </a:solidFill>
        </p:spPr>
        <p:style>
          <a:lnRef idx="0">
            <a:srgbClr val="FFFFFF"/>
          </a:lnRef>
          <a:fillRef idx="2">
            <a:schemeClr val="accent1"/>
          </a:fillRef>
          <a:effectRef idx="1">
            <a:schemeClr val="accent1"/>
          </a:effectRef>
          <a:fontRef idx="minor">
            <a:schemeClr val="lt1"/>
          </a:fontRef>
        </p:style>
        <p:txBody>
          <a:bodyPr wrap="square" rtlCol="0">
            <a:spAutoFit/>
          </a:bodyPr>
          <a:p>
            <a:r>
              <a:rPr lang="zh-CN" altLang="en-US" sz="1200">
                <a:solidFill>
                  <a:schemeClr val="bg2">
                    <a:lumMod val="25000"/>
                  </a:schemeClr>
                </a:solidFill>
              </a:rPr>
              <a:t>专利权转让合同</a:t>
            </a:r>
            <a:endParaRPr lang="zh-CN" altLang="en-US" sz="1200">
              <a:solidFill>
                <a:schemeClr val="bg2">
                  <a:lumMod val="25000"/>
                </a:schemeClr>
              </a:solidFill>
            </a:endParaRPr>
          </a:p>
        </p:txBody>
      </p:sp>
      <p:sp>
        <p:nvSpPr>
          <p:cNvPr id="22" name="文本框 21"/>
          <p:cNvSpPr txBox="1"/>
          <p:nvPr/>
        </p:nvSpPr>
        <p:spPr>
          <a:xfrm>
            <a:off x="3474085" y="2381885"/>
            <a:ext cx="1739900" cy="275590"/>
          </a:xfrm>
          <a:prstGeom prst="rect">
            <a:avLst/>
          </a:prstGeom>
          <a:solidFill>
            <a:srgbClr val="DEF6F9"/>
          </a:solidFill>
        </p:spPr>
        <p:style>
          <a:lnRef idx="0">
            <a:srgbClr val="FFFFFF"/>
          </a:lnRef>
          <a:fillRef idx="2">
            <a:schemeClr val="accent1"/>
          </a:fillRef>
          <a:effectRef idx="1">
            <a:schemeClr val="accent1"/>
          </a:effectRef>
          <a:fontRef idx="minor">
            <a:schemeClr val="lt1"/>
          </a:fontRef>
        </p:style>
        <p:txBody>
          <a:bodyPr wrap="square" rtlCol="0">
            <a:spAutoFit/>
          </a:bodyPr>
          <a:p>
            <a:r>
              <a:rPr lang="zh-CN" altLang="en-US" sz="1200">
                <a:solidFill>
                  <a:schemeClr val="bg2">
                    <a:lumMod val="25000"/>
                  </a:schemeClr>
                </a:solidFill>
              </a:rPr>
              <a:t>专利申请权转让合同</a:t>
            </a:r>
            <a:endParaRPr lang="zh-CN" altLang="en-US" sz="1200">
              <a:solidFill>
                <a:schemeClr val="bg2">
                  <a:lumMod val="25000"/>
                </a:schemeClr>
              </a:solidFill>
            </a:endParaRPr>
          </a:p>
        </p:txBody>
      </p:sp>
      <p:sp>
        <p:nvSpPr>
          <p:cNvPr id="23" name="文本框 22"/>
          <p:cNvSpPr txBox="1"/>
          <p:nvPr/>
        </p:nvSpPr>
        <p:spPr>
          <a:xfrm>
            <a:off x="3444240" y="2974975"/>
            <a:ext cx="1762760" cy="275590"/>
          </a:xfrm>
          <a:prstGeom prst="rect">
            <a:avLst/>
          </a:prstGeom>
          <a:solidFill>
            <a:srgbClr val="DEF6F9"/>
          </a:solidFill>
        </p:spPr>
        <p:style>
          <a:lnRef idx="0">
            <a:srgbClr val="FFFFFF"/>
          </a:lnRef>
          <a:fillRef idx="2">
            <a:schemeClr val="accent1"/>
          </a:fillRef>
          <a:effectRef idx="1">
            <a:schemeClr val="accent1"/>
          </a:effectRef>
          <a:fontRef idx="minor">
            <a:schemeClr val="lt1"/>
          </a:fontRef>
        </p:style>
        <p:txBody>
          <a:bodyPr wrap="square" rtlCol="0">
            <a:spAutoFit/>
          </a:bodyPr>
          <a:p>
            <a:r>
              <a:rPr lang="zh-CN" altLang="en-US" sz="1200">
                <a:solidFill>
                  <a:schemeClr val="bg2">
                    <a:lumMod val="25000"/>
                  </a:schemeClr>
                </a:solidFill>
              </a:rPr>
              <a:t>技术秘密转让合同</a:t>
            </a:r>
            <a:endParaRPr lang="zh-CN" altLang="en-US" sz="1200">
              <a:solidFill>
                <a:schemeClr val="bg2">
                  <a:lumMod val="25000"/>
                </a:schemeClr>
              </a:solidFill>
            </a:endParaRPr>
          </a:p>
        </p:txBody>
      </p:sp>
      <p:sp>
        <p:nvSpPr>
          <p:cNvPr id="24" name="文本框 23"/>
          <p:cNvSpPr txBox="1"/>
          <p:nvPr/>
        </p:nvSpPr>
        <p:spPr>
          <a:xfrm>
            <a:off x="3444240" y="3568065"/>
            <a:ext cx="1762760" cy="275590"/>
          </a:xfrm>
          <a:prstGeom prst="rect">
            <a:avLst/>
          </a:prstGeom>
          <a:solidFill>
            <a:srgbClr val="DEF6F9"/>
          </a:solidFill>
        </p:spPr>
        <p:style>
          <a:lnRef idx="0">
            <a:srgbClr val="FFFFFF"/>
          </a:lnRef>
          <a:fillRef idx="2">
            <a:schemeClr val="accent1"/>
          </a:fillRef>
          <a:effectRef idx="1">
            <a:schemeClr val="accent1"/>
          </a:effectRef>
          <a:fontRef idx="minor">
            <a:schemeClr val="lt1"/>
          </a:fontRef>
        </p:style>
        <p:txBody>
          <a:bodyPr wrap="square" rtlCol="0">
            <a:spAutoFit/>
          </a:bodyPr>
          <a:p>
            <a:r>
              <a:rPr lang="zh-CN" altLang="en-US" sz="1200">
                <a:solidFill>
                  <a:schemeClr val="bg2">
                    <a:lumMod val="25000"/>
                  </a:schemeClr>
                </a:solidFill>
              </a:rPr>
              <a:t>专利实施许可合同</a:t>
            </a:r>
            <a:endParaRPr lang="zh-CN" altLang="en-US" sz="1200">
              <a:solidFill>
                <a:schemeClr val="bg2">
                  <a:lumMod val="25000"/>
                </a:schemeClr>
              </a:solidFill>
            </a:endParaRPr>
          </a:p>
        </p:txBody>
      </p:sp>
      <p:sp>
        <p:nvSpPr>
          <p:cNvPr id="25" name="左中括号 24"/>
          <p:cNvSpPr/>
          <p:nvPr/>
        </p:nvSpPr>
        <p:spPr>
          <a:xfrm>
            <a:off x="3235325" y="1408430"/>
            <a:ext cx="156845" cy="2397760"/>
          </a:xfrm>
          <a:prstGeom prst="leftBracket">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sz="1200"/>
          </a:p>
        </p:txBody>
      </p:sp>
      <p:cxnSp>
        <p:nvCxnSpPr>
          <p:cNvPr id="26" name="直接连接符 25"/>
          <p:cNvCxnSpPr>
            <a:endCxn id="21" idx="1"/>
          </p:cNvCxnSpPr>
          <p:nvPr/>
        </p:nvCxnSpPr>
        <p:spPr>
          <a:xfrm flipV="1">
            <a:off x="3221990" y="1972945"/>
            <a:ext cx="189230" cy="58420"/>
          </a:xfrm>
          <a:prstGeom prst="line">
            <a:avLst/>
          </a:prstGeom>
        </p:spPr>
        <p:style>
          <a:lnRef idx="2">
            <a:schemeClr val="accent1"/>
          </a:lnRef>
          <a:fillRef idx="0">
            <a:srgbClr val="FFFFFF"/>
          </a:fillRef>
          <a:effectRef idx="0">
            <a:srgbClr val="FFFFFF"/>
          </a:effectRef>
          <a:fontRef idx="minor">
            <a:schemeClr val="tx1"/>
          </a:fontRef>
        </p:style>
      </p:cxnSp>
      <p:cxnSp>
        <p:nvCxnSpPr>
          <p:cNvPr id="27" name="直接连接符 26"/>
          <p:cNvCxnSpPr/>
          <p:nvPr/>
        </p:nvCxnSpPr>
        <p:spPr>
          <a:xfrm>
            <a:off x="3255645" y="2525395"/>
            <a:ext cx="187960" cy="57150"/>
          </a:xfrm>
          <a:prstGeom prst="line">
            <a:avLst/>
          </a:prstGeom>
        </p:spPr>
        <p:style>
          <a:lnRef idx="2">
            <a:schemeClr val="accent1"/>
          </a:lnRef>
          <a:fillRef idx="0">
            <a:srgbClr val="FFFFFF"/>
          </a:fillRef>
          <a:effectRef idx="0">
            <a:srgbClr val="FFFFFF"/>
          </a:effectRef>
          <a:fontRef idx="minor">
            <a:schemeClr val="tx1"/>
          </a:fontRef>
        </p:style>
      </p:cxnSp>
      <p:cxnSp>
        <p:nvCxnSpPr>
          <p:cNvPr id="28" name="直接连接符 27"/>
          <p:cNvCxnSpPr/>
          <p:nvPr/>
        </p:nvCxnSpPr>
        <p:spPr>
          <a:xfrm>
            <a:off x="3235325" y="3188970"/>
            <a:ext cx="187960" cy="57150"/>
          </a:xfrm>
          <a:prstGeom prst="line">
            <a:avLst/>
          </a:prstGeom>
        </p:spPr>
        <p:style>
          <a:lnRef idx="2">
            <a:schemeClr val="accent1"/>
          </a:lnRef>
          <a:fillRef idx="0">
            <a:srgbClr val="FFFFFF"/>
          </a:fillRef>
          <a:effectRef idx="0">
            <a:srgbClr val="FFFFFF"/>
          </a:effectRef>
          <a:fontRef idx="minor">
            <a:schemeClr val="tx1"/>
          </a:fontRef>
        </p:style>
      </p:cxnSp>
      <p:sp>
        <p:nvSpPr>
          <p:cNvPr id="29" name="文本框 28"/>
          <p:cNvSpPr txBox="1"/>
          <p:nvPr/>
        </p:nvSpPr>
        <p:spPr>
          <a:xfrm>
            <a:off x="7236460" y="1934845"/>
            <a:ext cx="1497330" cy="306705"/>
          </a:xfrm>
          <a:prstGeom prst="rect">
            <a:avLst/>
          </a:prstGeom>
          <a:solidFill>
            <a:srgbClr val="DEF6F9"/>
          </a:solidFill>
        </p:spPr>
        <p:style>
          <a:lnRef idx="0">
            <a:srgbClr val="FFFFFF"/>
          </a:lnRef>
          <a:fillRef idx="2">
            <a:schemeClr val="accent1"/>
          </a:fillRef>
          <a:effectRef idx="1">
            <a:schemeClr val="accent1"/>
          </a:effectRef>
          <a:fontRef idx="minor">
            <a:schemeClr val="lt1"/>
          </a:fontRef>
        </p:style>
        <p:txBody>
          <a:bodyPr wrap="square" rtlCol="0">
            <a:spAutoFit/>
          </a:bodyPr>
          <a:p>
            <a:r>
              <a:rPr lang="zh-CN" altLang="en-US" sz="1400">
                <a:solidFill>
                  <a:schemeClr val="bg2">
                    <a:lumMod val="25000"/>
                  </a:schemeClr>
                </a:solidFill>
              </a:rPr>
              <a:t>技术服务合同</a:t>
            </a:r>
            <a:endParaRPr lang="zh-CN" altLang="en-US" sz="1400">
              <a:solidFill>
                <a:schemeClr val="bg2">
                  <a:lumMod val="25000"/>
                </a:schemeClr>
              </a:solidFill>
            </a:endParaRPr>
          </a:p>
        </p:txBody>
      </p:sp>
      <p:sp>
        <p:nvSpPr>
          <p:cNvPr id="30" name="文本框 29"/>
          <p:cNvSpPr txBox="1"/>
          <p:nvPr/>
        </p:nvSpPr>
        <p:spPr>
          <a:xfrm>
            <a:off x="7236460" y="2493010"/>
            <a:ext cx="1497330" cy="306705"/>
          </a:xfrm>
          <a:prstGeom prst="rect">
            <a:avLst/>
          </a:prstGeom>
          <a:solidFill>
            <a:srgbClr val="DEF6F9"/>
          </a:solidFill>
        </p:spPr>
        <p:style>
          <a:lnRef idx="0">
            <a:srgbClr val="FFFFFF"/>
          </a:lnRef>
          <a:fillRef idx="2">
            <a:schemeClr val="accent1"/>
          </a:fillRef>
          <a:effectRef idx="1">
            <a:schemeClr val="accent1"/>
          </a:effectRef>
          <a:fontRef idx="minor">
            <a:schemeClr val="lt1"/>
          </a:fontRef>
        </p:style>
        <p:txBody>
          <a:bodyPr wrap="square" rtlCol="0">
            <a:spAutoFit/>
          </a:bodyPr>
          <a:p>
            <a:r>
              <a:rPr lang="zh-CN" altLang="en-US" sz="1400">
                <a:solidFill>
                  <a:schemeClr val="bg2">
                    <a:lumMod val="25000"/>
                  </a:schemeClr>
                </a:solidFill>
              </a:rPr>
              <a:t>技术培训合同</a:t>
            </a:r>
            <a:endParaRPr lang="zh-CN" altLang="en-US" sz="1400">
              <a:solidFill>
                <a:schemeClr val="bg2">
                  <a:lumMod val="25000"/>
                </a:schemeClr>
              </a:solidFill>
            </a:endParaRPr>
          </a:p>
        </p:txBody>
      </p:sp>
      <p:sp>
        <p:nvSpPr>
          <p:cNvPr id="31" name="文本框 30"/>
          <p:cNvSpPr txBox="1"/>
          <p:nvPr/>
        </p:nvSpPr>
        <p:spPr>
          <a:xfrm>
            <a:off x="7236460" y="3140710"/>
            <a:ext cx="1497330" cy="306705"/>
          </a:xfrm>
          <a:prstGeom prst="rect">
            <a:avLst/>
          </a:prstGeom>
          <a:solidFill>
            <a:srgbClr val="DEF6F9"/>
          </a:solidFill>
        </p:spPr>
        <p:style>
          <a:lnRef idx="0">
            <a:srgbClr val="FFFFFF"/>
          </a:lnRef>
          <a:fillRef idx="2">
            <a:schemeClr val="accent1"/>
          </a:fillRef>
          <a:effectRef idx="1">
            <a:schemeClr val="accent1"/>
          </a:effectRef>
          <a:fontRef idx="minor">
            <a:schemeClr val="lt1"/>
          </a:fontRef>
        </p:style>
        <p:txBody>
          <a:bodyPr wrap="square" rtlCol="0">
            <a:spAutoFit/>
          </a:bodyPr>
          <a:p>
            <a:r>
              <a:rPr lang="zh-CN" altLang="en-US" sz="1400">
                <a:solidFill>
                  <a:schemeClr val="bg2">
                    <a:lumMod val="25000"/>
                  </a:schemeClr>
                </a:solidFill>
              </a:rPr>
              <a:t>技术中介合同</a:t>
            </a:r>
            <a:endParaRPr lang="zh-CN" altLang="en-US" sz="1400">
              <a:solidFill>
                <a:schemeClr val="bg2">
                  <a:lumMod val="25000"/>
                </a:schemeClr>
              </a:solidFill>
            </a:endParaRPr>
          </a:p>
        </p:txBody>
      </p:sp>
      <p:sp>
        <p:nvSpPr>
          <p:cNvPr id="32" name="左中括号 31"/>
          <p:cNvSpPr/>
          <p:nvPr/>
        </p:nvSpPr>
        <p:spPr>
          <a:xfrm>
            <a:off x="7057390" y="1466850"/>
            <a:ext cx="132715" cy="1987550"/>
          </a:xfrm>
          <a:prstGeom prst="leftBracket">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sz="1400"/>
          </a:p>
        </p:txBody>
      </p:sp>
      <p:cxnSp>
        <p:nvCxnSpPr>
          <p:cNvPr id="33" name="直接连接符 32"/>
          <p:cNvCxnSpPr>
            <a:stCxn id="29" idx="1"/>
          </p:cNvCxnSpPr>
          <p:nvPr/>
        </p:nvCxnSpPr>
        <p:spPr>
          <a:xfrm flipH="1">
            <a:off x="7060565" y="2088515"/>
            <a:ext cx="175895" cy="19685"/>
          </a:xfrm>
          <a:prstGeom prst="line">
            <a:avLst/>
          </a:prstGeom>
        </p:spPr>
        <p:style>
          <a:lnRef idx="2">
            <a:schemeClr val="accent1"/>
          </a:lnRef>
          <a:fillRef idx="0">
            <a:srgbClr val="FFFFFF"/>
          </a:fillRef>
          <a:effectRef idx="0">
            <a:srgbClr val="FFFFFF"/>
          </a:effectRef>
          <a:fontRef idx="minor">
            <a:schemeClr val="tx1"/>
          </a:fontRef>
        </p:style>
      </p:cxnSp>
      <p:cxnSp>
        <p:nvCxnSpPr>
          <p:cNvPr id="34" name="直接连接符 33"/>
          <p:cNvCxnSpPr/>
          <p:nvPr/>
        </p:nvCxnSpPr>
        <p:spPr>
          <a:xfrm>
            <a:off x="7057390" y="2667000"/>
            <a:ext cx="174625" cy="18415"/>
          </a:xfrm>
          <a:prstGeom prst="line">
            <a:avLst/>
          </a:prstGeom>
        </p:spPr>
        <p:style>
          <a:lnRef idx="2">
            <a:schemeClr val="accent1"/>
          </a:lnRef>
          <a:fillRef idx="0">
            <a:srgbClr val="FFFFFF"/>
          </a:fillRef>
          <a:effectRef idx="0">
            <a:srgbClr val="FFFFFF"/>
          </a:effectRef>
          <a:fontRef idx="minor">
            <a:schemeClr val="tx1"/>
          </a:fontRef>
        </p:style>
      </p:cxnSp>
      <p:sp>
        <p:nvSpPr>
          <p:cNvPr id="35" name="左箭头 34"/>
          <p:cNvSpPr/>
          <p:nvPr/>
        </p:nvSpPr>
        <p:spPr>
          <a:xfrm rot="19920000">
            <a:off x="3352165" y="4130675"/>
            <a:ext cx="476885" cy="137160"/>
          </a:xfrm>
          <a:prstGeom prst="leftArrow">
            <a:avLst/>
          </a:prstGeom>
          <a:solidFill>
            <a:srgbClr val="DEF6F9"/>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400"/>
          </a:p>
        </p:txBody>
      </p:sp>
      <p:sp>
        <p:nvSpPr>
          <p:cNvPr id="36" name="左箭头 35"/>
          <p:cNvSpPr/>
          <p:nvPr/>
        </p:nvSpPr>
        <p:spPr>
          <a:xfrm rot="12780000">
            <a:off x="4577080" y="4123690"/>
            <a:ext cx="476885" cy="137160"/>
          </a:xfrm>
          <a:prstGeom prst="leftArrow">
            <a:avLst/>
          </a:prstGeom>
          <a:solidFill>
            <a:srgbClr val="DEF6F9"/>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400"/>
          </a:p>
        </p:txBody>
      </p:sp>
      <p:sp>
        <p:nvSpPr>
          <p:cNvPr id="38" name="文本框 37"/>
          <p:cNvSpPr txBox="1"/>
          <p:nvPr/>
        </p:nvSpPr>
        <p:spPr>
          <a:xfrm>
            <a:off x="2593340" y="4580890"/>
            <a:ext cx="1294130" cy="275590"/>
          </a:xfrm>
          <a:prstGeom prst="rect">
            <a:avLst/>
          </a:prstGeom>
          <a:solidFill>
            <a:srgbClr val="04617B"/>
          </a:solidFill>
        </p:spPr>
        <p:style>
          <a:lnRef idx="2">
            <a:schemeClr val="lt1"/>
          </a:lnRef>
          <a:fillRef idx="1">
            <a:schemeClr val="accent1"/>
          </a:fillRef>
          <a:effectRef idx="1">
            <a:schemeClr val="accent1"/>
          </a:effectRef>
          <a:fontRef idx="minor">
            <a:schemeClr val="lt1"/>
          </a:fontRef>
        </p:style>
        <p:txBody>
          <a:bodyPr wrap="square" rtlCol="0">
            <a:spAutoFit/>
          </a:bodyPr>
          <a:p>
            <a:r>
              <a:rPr lang="zh-CN" altLang="en-US" sz="1200"/>
              <a:t>技术转让合同</a:t>
            </a:r>
            <a:endParaRPr lang="zh-CN" altLang="en-US" sz="1200"/>
          </a:p>
        </p:txBody>
      </p:sp>
      <p:sp>
        <p:nvSpPr>
          <p:cNvPr id="39" name="文本框 38"/>
          <p:cNvSpPr txBox="1"/>
          <p:nvPr/>
        </p:nvSpPr>
        <p:spPr>
          <a:xfrm>
            <a:off x="4741545" y="4580890"/>
            <a:ext cx="1391920" cy="306705"/>
          </a:xfrm>
          <a:prstGeom prst="rect">
            <a:avLst/>
          </a:prstGeom>
          <a:solidFill>
            <a:srgbClr val="04617B"/>
          </a:solidFill>
        </p:spPr>
        <p:style>
          <a:lnRef idx="2">
            <a:schemeClr val="lt1"/>
          </a:lnRef>
          <a:fillRef idx="1">
            <a:schemeClr val="accent1"/>
          </a:fillRef>
          <a:effectRef idx="1">
            <a:schemeClr val="accent1"/>
          </a:effectRef>
          <a:fontRef idx="minor">
            <a:schemeClr val="lt1"/>
          </a:fontRef>
        </p:style>
        <p:txBody>
          <a:bodyPr wrap="square" rtlCol="0">
            <a:spAutoFit/>
          </a:bodyPr>
          <a:p>
            <a:r>
              <a:rPr lang="zh-CN" altLang="en-US" sz="1400"/>
              <a:t>技术许可合同</a:t>
            </a:r>
            <a:endParaRPr lang="zh-CN" altLang="en-US" sz="1400"/>
          </a:p>
        </p:txBody>
      </p:sp>
      <p:sp>
        <p:nvSpPr>
          <p:cNvPr id="40" name="左中括号 39"/>
          <p:cNvSpPr/>
          <p:nvPr/>
        </p:nvSpPr>
        <p:spPr>
          <a:xfrm>
            <a:off x="1927860" y="4799330"/>
            <a:ext cx="473075" cy="1262380"/>
          </a:xfrm>
          <a:prstGeom prst="leftBracket">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sz="1400"/>
          </a:p>
        </p:txBody>
      </p:sp>
      <p:sp>
        <p:nvSpPr>
          <p:cNvPr id="41" name="文本框 40"/>
          <p:cNvSpPr txBox="1"/>
          <p:nvPr/>
        </p:nvSpPr>
        <p:spPr>
          <a:xfrm>
            <a:off x="2376170" y="5223510"/>
            <a:ext cx="1889760" cy="1004570"/>
          </a:xfrm>
          <a:prstGeom prst="rect">
            <a:avLst/>
          </a:prstGeom>
          <a:solidFill>
            <a:srgbClr val="04617B"/>
          </a:solidFill>
        </p:spPr>
        <p:style>
          <a:lnRef idx="2">
            <a:schemeClr val="lt1"/>
          </a:lnRef>
          <a:fillRef idx="1">
            <a:schemeClr val="accent1"/>
          </a:fillRef>
          <a:effectRef idx="1">
            <a:schemeClr val="accent1"/>
          </a:effectRef>
          <a:fontRef idx="minor">
            <a:schemeClr val="lt1"/>
          </a:fontRef>
        </p:style>
        <p:txBody>
          <a:bodyPr wrap="square" rtlCol="0">
            <a:noAutofit/>
          </a:bodyPr>
          <a:p>
            <a:r>
              <a:rPr lang="zh-CN" altLang="en-US" sz="1200">
                <a:sym typeface="+mn-ea"/>
              </a:rPr>
              <a:t>专利权转让合同</a:t>
            </a:r>
            <a:endParaRPr lang="zh-CN" altLang="en-US" sz="1200">
              <a:sym typeface="+mn-ea"/>
            </a:endParaRPr>
          </a:p>
          <a:p>
            <a:r>
              <a:rPr lang="zh-CN" altLang="en-US" sz="1200">
                <a:sym typeface="+mn-ea"/>
              </a:rPr>
              <a:t>专利申请权转让合同</a:t>
            </a:r>
            <a:endParaRPr lang="zh-CN" altLang="en-US" sz="1200">
              <a:sym typeface="+mn-ea"/>
            </a:endParaRPr>
          </a:p>
          <a:p>
            <a:r>
              <a:rPr lang="zh-CN" altLang="en-US" sz="1200">
                <a:sym typeface="+mn-ea"/>
              </a:rPr>
              <a:t>技术秘密转让合同</a:t>
            </a:r>
            <a:endParaRPr lang="zh-CN" altLang="en-US" sz="1200">
              <a:sym typeface="+mn-ea"/>
            </a:endParaRPr>
          </a:p>
          <a:p>
            <a:r>
              <a:rPr lang="zh-CN" altLang="en-US" sz="1200"/>
              <a:t>其他技术转让合同</a:t>
            </a:r>
            <a:endParaRPr lang="zh-CN" altLang="en-US" sz="1200"/>
          </a:p>
        </p:txBody>
      </p:sp>
      <p:sp>
        <p:nvSpPr>
          <p:cNvPr id="42" name="文本框 41"/>
          <p:cNvSpPr txBox="1"/>
          <p:nvPr/>
        </p:nvSpPr>
        <p:spPr>
          <a:xfrm>
            <a:off x="4796155" y="5223510"/>
            <a:ext cx="2025015" cy="963930"/>
          </a:xfrm>
          <a:prstGeom prst="rect">
            <a:avLst/>
          </a:prstGeom>
          <a:solidFill>
            <a:srgbClr val="04617B"/>
          </a:solidFill>
        </p:spPr>
        <p:style>
          <a:lnRef idx="2">
            <a:schemeClr val="lt1"/>
          </a:lnRef>
          <a:fillRef idx="1">
            <a:schemeClr val="accent1"/>
          </a:fillRef>
          <a:effectRef idx="1">
            <a:schemeClr val="accent1"/>
          </a:effectRef>
          <a:fontRef idx="minor">
            <a:schemeClr val="lt1"/>
          </a:fontRef>
        </p:style>
        <p:txBody>
          <a:bodyPr wrap="square" rtlCol="0">
            <a:noAutofit/>
          </a:bodyPr>
          <a:p>
            <a:r>
              <a:rPr lang="zh-CN" altLang="en-US" sz="1200">
                <a:sym typeface="+mn-ea"/>
              </a:rPr>
              <a:t>专利实施许可合同</a:t>
            </a:r>
            <a:endParaRPr lang="zh-CN" altLang="en-US" sz="1200">
              <a:sym typeface="+mn-ea"/>
            </a:endParaRPr>
          </a:p>
          <a:p>
            <a:r>
              <a:rPr lang="zh-CN" altLang="en-US" sz="1200">
                <a:sym typeface="+mn-ea"/>
              </a:rPr>
              <a:t>技术秘密使用许可合同</a:t>
            </a:r>
            <a:endParaRPr lang="zh-CN" altLang="en-US" sz="1200">
              <a:sym typeface="+mn-ea"/>
            </a:endParaRPr>
          </a:p>
          <a:p>
            <a:r>
              <a:rPr lang="zh-CN" altLang="en-US" sz="1200"/>
              <a:t>其他技术许可合同</a:t>
            </a:r>
            <a:endParaRPr lang="zh-CN" altLang="en-US" sz="1200"/>
          </a:p>
        </p:txBody>
      </p:sp>
      <p:sp>
        <p:nvSpPr>
          <p:cNvPr id="43" name="文本框 42"/>
          <p:cNvSpPr txBox="1"/>
          <p:nvPr/>
        </p:nvSpPr>
        <p:spPr>
          <a:xfrm>
            <a:off x="278765" y="5300345"/>
            <a:ext cx="1851025" cy="368300"/>
          </a:xfrm>
          <a:prstGeom prst="rect">
            <a:avLst/>
          </a:prstGeom>
          <a:noFill/>
        </p:spPr>
        <p:txBody>
          <a:bodyPr wrap="square" rtlCol="0">
            <a:spAutoFit/>
          </a:bodyPr>
          <a:p>
            <a:r>
              <a:rPr lang="zh-CN" altLang="en-US">
                <a:solidFill>
                  <a:srgbClr val="FF0000"/>
                </a:solidFill>
              </a:rPr>
              <a:t>《民法典》</a:t>
            </a:r>
            <a:endParaRPr lang="zh-CN" altLang="en-US">
              <a:solidFill>
                <a:srgbClr val="FF0000"/>
              </a:solidFill>
            </a:endParaRPr>
          </a:p>
        </p:txBody>
      </p:sp>
      <p:cxnSp>
        <p:nvCxnSpPr>
          <p:cNvPr id="14" name="曲线连接符 13"/>
          <p:cNvCxnSpPr>
            <a:stCxn id="4" idx="1"/>
            <a:endCxn id="5" idx="0"/>
          </p:cNvCxnSpPr>
          <p:nvPr/>
        </p:nvCxnSpPr>
        <p:spPr>
          <a:xfrm rot="10800000" flipV="1">
            <a:off x="1640205" y="572770"/>
            <a:ext cx="2139315" cy="615950"/>
          </a:xfrm>
          <a:prstGeom prst="curvedConnector2">
            <a:avLst/>
          </a:prstGeom>
        </p:spPr>
        <p:style>
          <a:lnRef idx="2">
            <a:schemeClr val="accent1"/>
          </a:lnRef>
          <a:fillRef idx="0">
            <a:srgbClr val="FFFFFF"/>
          </a:fillRef>
          <a:effectRef idx="0">
            <a:srgbClr val="FFFFFF"/>
          </a:effectRef>
          <a:fontRef idx="minor">
            <a:schemeClr val="tx1"/>
          </a:fontRef>
        </p:style>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buFont typeface="Wingdings" panose="05000000000000000000" pitchFamily="2" charset="2"/>
              <a:buChar char="l"/>
            </a:pPr>
            <a:r>
              <a:rPr lang="en-US" altLang="zh-CN" sz="2800" b="1" dirty="0">
                <a:latin typeface="仿宋" panose="02010609060101010101" pitchFamily="49" charset="-122"/>
                <a:ea typeface="仿宋" panose="02010609060101010101" pitchFamily="49" charset="-122"/>
              </a:rPr>
              <a:t>1.</a:t>
            </a:r>
            <a:r>
              <a:rPr lang="zh-CN" altLang="en-US" sz="2800" b="1" dirty="0">
                <a:latin typeface="仿宋" panose="02010609060101010101" pitchFamily="49" charset="-122"/>
                <a:ea typeface="仿宋" panose="02010609060101010101" pitchFamily="49" charset="-122"/>
              </a:rPr>
              <a:t>技术服务</a:t>
            </a:r>
            <a:r>
              <a:rPr lang="zh-CN" altLang="en-US" sz="2800" b="1" dirty="0" smtClean="0">
                <a:latin typeface="仿宋" panose="02010609060101010101" pitchFamily="49" charset="-122"/>
                <a:ea typeface="仿宋" panose="02010609060101010101" pitchFamily="49" charset="-122"/>
              </a:rPr>
              <a:t>合同</a:t>
            </a:r>
            <a:endParaRPr lang="en-US" altLang="zh-CN" sz="2800" b="1" dirty="0" smtClean="0">
              <a:latin typeface="仿宋" panose="02010609060101010101" pitchFamily="49" charset="-122"/>
              <a:ea typeface="仿宋" panose="02010609060101010101" pitchFamily="49" charset="-122"/>
            </a:endParaRPr>
          </a:p>
          <a:p>
            <a:pPr marL="0" indent="0">
              <a:buNone/>
            </a:pPr>
            <a:endParaRPr lang="zh-CN" altLang="en-US" sz="2800" dirty="0">
              <a:latin typeface="仿宋" panose="02010609060101010101" pitchFamily="49" charset="-122"/>
              <a:ea typeface="仿宋" panose="02010609060101010101" pitchFamily="49" charset="-122"/>
            </a:endParaRPr>
          </a:p>
          <a:p>
            <a:pPr marL="0" indent="0">
              <a:buNone/>
            </a:pPr>
            <a:r>
              <a:rPr lang="zh-CN" altLang="en-US" sz="2800" dirty="0" smtClean="0">
                <a:latin typeface="仿宋" panose="02010609060101010101" pitchFamily="49" charset="-122"/>
                <a:ea typeface="仿宋" panose="02010609060101010101" pitchFamily="49" charset="-122"/>
              </a:rPr>
              <a:t>    指</a:t>
            </a:r>
            <a:r>
              <a:rPr lang="zh-CN" altLang="en-US" sz="2800" dirty="0">
                <a:latin typeface="仿宋" panose="02010609060101010101" pitchFamily="49" charset="-122"/>
                <a:ea typeface="仿宋" panose="02010609060101010101" pitchFamily="49" charset="-122"/>
              </a:rPr>
              <a:t>当事人一方以技术知识为另一方解决特定技术问题所订立的合同。不包括建设工程的勘察、设计、施工、安装合同和加工承揽合同。</a:t>
            </a:r>
            <a:endParaRPr lang="zh-CN" altLang="en-US" sz="2800" dirty="0">
              <a:latin typeface="仿宋" panose="02010609060101010101" pitchFamily="49" charset="-122"/>
              <a:ea typeface="仿宋" panose="02010609060101010101" pitchFamily="49" charset="-122"/>
            </a:endParaRPr>
          </a:p>
          <a:p>
            <a:r>
              <a:rPr lang="zh-CN" altLang="en-US" sz="2800" dirty="0">
                <a:highlight>
                  <a:srgbClr val="FFFF00"/>
                </a:highlight>
                <a:latin typeface="仿宋" panose="02010609060101010101" pitchFamily="49" charset="-122"/>
                <a:ea typeface="仿宋" panose="02010609060101010101" pitchFamily="49" charset="-122"/>
              </a:rPr>
              <a:t>民法典第八百八十三条　【技术服务合同受托人义务】技术服务合同的受托人应当按照约定完成服务项目,解决技术问题,保证工作质量,并传授解决技术问题的知识</a:t>
            </a:r>
            <a:r>
              <a:rPr lang="zh-CN" altLang="en-US" dirty="0"/>
              <a:t>。</a:t>
            </a:r>
            <a:endParaRPr lang="zh-CN" altLang="en-US" dirty="0"/>
          </a:p>
        </p:txBody>
      </p:sp>
      <p:sp>
        <p:nvSpPr>
          <p:cNvPr id="5" name="标题 1"/>
          <p:cNvSpPr>
            <a:spLocks noGrp="1"/>
          </p:cNvSpPr>
          <p:nvPr>
            <p:ph type="title"/>
          </p:nvPr>
        </p:nvSpPr>
        <p:spPr>
          <a:xfrm>
            <a:off x="455530" y="476672"/>
            <a:ext cx="8229600" cy="1143000"/>
          </a:xfrm>
        </p:spPr>
        <p:txBody>
          <a:bodyPr>
            <a:normAutofit/>
          </a:bodyPr>
          <a:lstStyle/>
          <a:p>
            <a:pPr algn="ctr"/>
            <a:r>
              <a:rPr lang="zh-CN" altLang="en-US" dirty="0"/>
              <a:t>技术服务</a:t>
            </a:r>
            <a:r>
              <a:rPr lang="zh-CN" altLang="en-US" dirty="0" smtClean="0"/>
              <a:t>合同的</a:t>
            </a:r>
            <a:r>
              <a:rPr lang="zh-CN" altLang="en-US" dirty="0"/>
              <a:t>界定</a:t>
            </a: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　</a:t>
            </a:r>
            <a:r>
              <a:rPr lang="zh-CN" altLang="en-US">
                <a:highlight>
                  <a:srgbClr val="FFFF00"/>
                </a:highlight>
              </a:rPr>
              <a:t>第八百八十七条　【技术中介合同和技术培训合同法律适用】法律、行政法规对技术中介合同、技术培训合同另有规定的,依照其规定。</a:t>
            </a:r>
            <a:endParaRPr lang="zh-CN" altLang="en-US">
              <a:highlight>
                <a:srgbClr val="FFFF00"/>
              </a:highlight>
            </a:endParaRPr>
          </a:p>
        </p:txBody>
      </p:sp>
    </p:spTree>
  </p:cSld>
  <p:clrMapOvr>
    <a:masterClrMapping/>
  </p:clrMapOvr>
</p:sld>
</file>

<file path=ppt/tags/tag1.xml><?xml version="1.0" encoding="utf-8"?>
<p:tagLst xmlns:p="http://schemas.openxmlformats.org/presentationml/2006/main">
  <p:tag name="KSO_WM_UNIT_PLACING_PICTURE_USER_VIEWPORT" val="{&quot;height&quot;:7335,&quot;width&quot;:7785}"/>
</p:tagLst>
</file>

<file path=ppt/tags/tag10.xml><?xml version="1.0" encoding="utf-8"?>
<p:tagLst xmlns:p="http://schemas.openxmlformats.org/presentationml/2006/main">
  <p:tag name="COMMONDATA" val="eyJoZGlkIjoiZTYwYWJjZjliZjk4NTg5ZGMxZWFiZWIwNDQ3ZDFjYTMifQ=="/>
  <p:tag name="KSO_WPP_MARK_KEY" val="c6ac8887-03b9-46c7-ac9d-cb2710c397e6"/>
  <p:tag name="commondata" val="eyJoZGlkIjoiNjRjMDAwOTY5NGI5NmYzYzhiYWMzYmI2ZWEzZGM3NDcifQ=="/>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UNIT_PLACING_PICTURE_USER_VIEWPORT" val="{&quot;height&quot;:3750,&quot;width&quot;:9180}"/>
</p:tagLst>
</file>

<file path=ppt/tags/tag5.xml><?xml version="1.0" encoding="utf-8"?>
<p:tagLst xmlns:p="http://schemas.openxmlformats.org/presentationml/2006/main">
  <p:tag name="KSO_WM_UNIT_PLACING_PICTURE_USER_VIEWPORT" val="{&quot;height&quot;:7036,&quot;width&quot;:9561}"/>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UNIT_PLACING_PICTURE_USER_VIEWPORT" val="{&quot;height&quot;:3056,&quot;width&quot;:14400}"/>
</p:tagLst>
</file>

<file path=ppt/tags/tag9.xml><?xml version="1.0" encoding="utf-8"?>
<p:tagLst xmlns:p="http://schemas.openxmlformats.org/presentationml/2006/main">
  <p:tag name="KSO_WM_BEAUTIFY_FLAG" val=""/>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ppt/theme/themeOverride2.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ppt/theme/themeOverride3.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ppt/theme/themeOverride4.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otalTime>0</TotalTime>
  <Words>5445</Words>
  <Application>WPS 演示</Application>
  <PresentationFormat>全屏显示(4:3)</PresentationFormat>
  <Paragraphs>316</Paragraphs>
  <Slides>51</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51</vt:i4>
      </vt:variant>
    </vt:vector>
  </HeadingPairs>
  <TitlesOfParts>
    <vt:vector size="67" baseType="lpstr">
      <vt:lpstr>Arial</vt:lpstr>
      <vt:lpstr>宋体</vt:lpstr>
      <vt:lpstr>Wingdings</vt:lpstr>
      <vt:lpstr>Wingdings 2</vt:lpstr>
      <vt:lpstr>Wingdings</vt:lpstr>
      <vt:lpstr>仿宋</vt:lpstr>
      <vt:lpstr>Arial</vt:lpstr>
      <vt:lpstr>隶书</vt:lpstr>
      <vt:lpstr>微软雅黑</vt:lpstr>
      <vt:lpstr>Franklin Gothic Medium</vt:lpstr>
      <vt:lpstr>Verdana</vt:lpstr>
      <vt:lpstr>Constantia</vt:lpstr>
      <vt:lpstr>Arial Unicode MS</vt:lpstr>
      <vt:lpstr>Calibri</vt:lpstr>
      <vt:lpstr>隶书</vt:lpstr>
      <vt:lpstr>流畅</vt:lpstr>
      <vt:lpstr>PowerPoint 演示文稿</vt:lpstr>
      <vt:lpstr>目录</vt:lpstr>
      <vt:lpstr>大背景</vt:lpstr>
      <vt:lpstr>《中华人民共和国民法典》</vt:lpstr>
      <vt:lpstr>PowerPoint 演示文稿</vt:lpstr>
      <vt:lpstr> 一、技术合同的种类 </vt:lpstr>
      <vt:lpstr>PowerPoint 演示文稿</vt:lpstr>
      <vt:lpstr>技术服务合同的界定</vt:lpstr>
      <vt:lpstr>PowerPoint 演示文稿</vt:lpstr>
      <vt:lpstr>技术服务合同范围的界定</vt:lpstr>
      <vt:lpstr>PowerPoint 演示文稿</vt:lpstr>
      <vt:lpstr>技术开发合同范围的界定</vt:lpstr>
      <vt:lpstr>不属于技术开发范围的合同</vt:lpstr>
      <vt:lpstr>PowerPoint 演示文稿</vt:lpstr>
      <vt:lpstr>不属于技术咨询范围的合同</vt:lpstr>
      <vt:lpstr>PowerPoint 演示文稿</vt:lpstr>
      <vt:lpstr>PowerPoint 演示文稿</vt:lpstr>
      <vt:lpstr>PowerPoint 演示文稿</vt:lpstr>
      <vt:lpstr>PowerPoint 演示文稿</vt:lpstr>
      <vt:lpstr>二、横向科研项目办理流程</vt:lpstr>
      <vt:lpstr>PowerPoint 演示文稿</vt:lpstr>
      <vt:lpstr>PowerPoint 演示文稿</vt:lpstr>
      <vt:lpstr>PowerPoint 演示文稿</vt:lpstr>
      <vt:lpstr>合同首尾页-请款到研发团队公司</vt:lpstr>
      <vt:lpstr>合同首尾页-请款到研发负责人名下</vt:lpstr>
      <vt:lpstr>合同正文      </vt:lpstr>
      <vt:lpstr>申请用印</vt:lpstr>
      <vt:lpstr>开具发票</vt:lpstr>
      <vt:lpstr>横向科研项目经费入账单</vt:lpstr>
      <vt:lpstr>合同登记</vt:lpstr>
      <vt:lpstr>合同请款与销账 </vt:lpstr>
      <vt:lpstr>结项材料收集与报送</vt:lpstr>
      <vt:lpstr>销账重点注意事项</vt:lpstr>
      <vt:lpstr>PowerPoint 演示文稿</vt:lpstr>
      <vt:lpstr>PowerPoint 演示文稿</vt:lpstr>
      <vt:lpstr>  </vt:lpstr>
      <vt:lpstr>    后补（省、市、县区科技部门） </vt:lpstr>
      <vt:lpstr>PowerPoint 演示文稿</vt:lpstr>
      <vt:lpstr>PowerPoint 演示文稿</vt:lpstr>
      <vt:lpstr>招投标项目审核</vt:lpstr>
      <vt:lpstr>科技奖和产学研合作奖</vt:lpstr>
      <vt:lpstr>揭榜制项目</vt:lpstr>
      <vt:lpstr>PowerPoint 演示文稿</vt:lpstr>
      <vt:lpstr>PowerPoint 演示文稿</vt:lpstr>
      <vt:lpstr>PowerPoint 演示文稿</vt:lpstr>
      <vt:lpstr>挂职锻炼</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Administrator</cp:lastModifiedBy>
  <cp:revision>61</cp:revision>
  <dcterms:created xsi:type="dcterms:W3CDTF">2021-09-14T06:45:00Z</dcterms:created>
  <dcterms:modified xsi:type="dcterms:W3CDTF">2024-09-09T07:27:17Z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B4E32D1F5DC1480984C244000369ABB1</vt:lpwstr>
  </property>
  <property fmtid="{D5CDD505-2E9C-101B-9397-08002B2CF9AE}" pid="3" name="KSOProductBuildVer">
    <vt:lpwstr>2052-12.1.0.18240</vt:lpwstr>
  </property>
</Properties>
</file>